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335" r:id="rId3"/>
    <p:sldId id="259" r:id="rId4"/>
    <p:sldId id="260" r:id="rId5"/>
    <p:sldId id="306" r:id="rId6"/>
    <p:sldId id="274" r:id="rId7"/>
    <p:sldId id="287" r:id="rId8"/>
    <p:sldId id="291" r:id="rId9"/>
    <p:sldId id="261" r:id="rId10"/>
    <p:sldId id="263" r:id="rId11"/>
    <p:sldId id="268" r:id="rId12"/>
    <p:sldId id="269" r:id="rId13"/>
    <p:sldId id="270" r:id="rId14"/>
    <p:sldId id="271" r:id="rId15"/>
    <p:sldId id="328" r:id="rId16"/>
    <p:sldId id="329" r:id="rId17"/>
    <p:sldId id="330" r:id="rId18"/>
    <p:sldId id="332" r:id="rId19"/>
    <p:sldId id="358" r:id="rId20"/>
    <p:sldId id="362" r:id="rId21"/>
    <p:sldId id="273" r:id="rId22"/>
  </p:sldIdLst>
  <p:sldSz cx="12199938" cy="6872288"/>
  <p:notesSz cx="6858000" cy="9144000"/>
  <p:custDataLst>
    <p:tags r:id="rId24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9666" y="1143000"/>
            <a:ext cx="5478669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75 (Stroke)_#color-2050&amp;12727"/>
          <p:cNvSpPr/>
          <p:nvPr userDrawn="1">
            <p:custDataLst>
              <p:tags r:id="rId1"/>
            </p:custDataLst>
          </p:nvPr>
        </p:nvSpPr>
        <p:spPr>
          <a:xfrm>
            <a:off x="3286506" y="6985"/>
            <a:ext cx="2304288" cy="6858000"/>
          </a:xfrm>
          <a:custGeom>
            <a:avLst/>
            <a:gdLst/>
            <a:ahLst/>
            <a:cxnLst/>
            <a:rect l="l" t="t" r="r" b="b"/>
            <a:pathLst>
              <a:path w="2304288" h="6858000">
                <a:moveTo>
                  <a:pt x="0" y="6858000"/>
                </a:moveTo>
                <a:lnTo>
                  <a:pt x="813816" y="6858000"/>
                </a:lnTo>
                <a:cubicBezTo>
                  <a:pt x="1728216" y="6007608"/>
                  <a:pt x="2304288" y="4782312"/>
                  <a:pt x="2304288" y="3429000"/>
                </a:cubicBezTo>
                <a:cubicBezTo>
                  <a:pt x="2304288" y="2075688"/>
                  <a:pt x="1728216" y="850392"/>
                  <a:pt x="813816" y="0"/>
                </a:cubicBezTo>
                <a:lnTo>
                  <a:pt x="0" y="0"/>
                </a:lnTo>
                <a:cubicBezTo>
                  <a:pt x="1088136" y="749808"/>
                  <a:pt x="1801368" y="2011680"/>
                  <a:pt x="1801368" y="3429000"/>
                </a:cubicBezTo>
                <a:cubicBezTo>
                  <a:pt x="1801368" y="4846320"/>
                  <a:pt x="1088136" y="6108192"/>
                  <a:pt x="0" y="6858000"/>
                </a:cubicBezTo>
              </a:path>
            </a:pathLst>
          </a:custGeom>
          <a:solidFill>
            <a:schemeClr val="accent1">
              <a:alpha val="10000"/>
            </a:schemeClr>
          </a:solidFill>
        </p:spPr>
      </p:sp>
      <p:sp>
        <p:nvSpPr>
          <p:cNvPr id="5" name="Ellipse 3 (Stroke)_#color-2050&amp;12730"/>
          <p:cNvSpPr/>
          <p:nvPr userDrawn="1">
            <p:custDataLst>
              <p:tags r:id="rId2"/>
            </p:custDataLst>
          </p:nvPr>
        </p:nvSpPr>
        <p:spPr>
          <a:xfrm>
            <a:off x="3810" y="6985"/>
            <a:ext cx="4672584" cy="6858000"/>
          </a:xfrm>
          <a:custGeom>
            <a:avLst/>
            <a:gdLst/>
            <a:ahLst/>
            <a:cxnLst/>
            <a:rect l="l" t="t" r="r" b="b"/>
            <a:pathLst>
              <a:path w="4672584" h="6858000">
                <a:moveTo>
                  <a:pt x="0" y="6848856"/>
                </a:moveTo>
                <a:lnTo>
                  <a:pt x="0" y="6858000"/>
                </a:lnTo>
                <a:lnTo>
                  <a:pt x="45720" y="6858000"/>
                </a:lnTo>
                <a:cubicBezTo>
                  <a:pt x="27432" y="6858000"/>
                  <a:pt x="18288" y="6848856"/>
                  <a:pt x="0" y="6848856"/>
                </a:cubicBezTo>
                <a:moveTo>
                  <a:pt x="1261872" y="6858000"/>
                </a:moveTo>
                <a:cubicBezTo>
                  <a:pt x="1463040" y="6821424"/>
                  <a:pt x="1664208" y="6766560"/>
                  <a:pt x="1856232" y="6693408"/>
                </a:cubicBezTo>
                <a:cubicBezTo>
                  <a:pt x="3666744" y="6035040"/>
                  <a:pt x="4590288" y="4032504"/>
                  <a:pt x="3931920" y="2221992"/>
                </a:cubicBezTo>
                <a:cubicBezTo>
                  <a:pt x="3493008" y="1033272"/>
                  <a:pt x="2478024" y="228600"/>
                  <a:pt x="1316736" y="0"/>
                </a:cubicBezTo>
                <a:lnTo>
                  <a:pt x="2752344" y="0"/>
                </a:lnTo>
                <a:cubicBezTo>
                  <a:pt x="3493008" y="457200"/>
                  <a:pt x="4096512" y="1152144"/>
                  <a:pt x="4425696" y="2039112"/>
                </a:cubicBezTo>
                <a:cubicBezTo>
                  <a:pt x="5093208" y="3877056"/>
                  <a:pt x="4343400" y="5888736"/>
                  <a:pt x="2734056" y="6858000"/>
                </a:cubicBezTo>
                <a:lnTo>
                  <a:pt x="1261872" y="685800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6" name="Ellipse 4 (Stroke)_#color_$accent2_$accent2-2050&amp;12733"/>
          <p:cNvSpPr/>
          <p:nvPr userDrawn="1">
            <p:custDataLst>
              <p:tags r:id="rId3"/>
            </p:custDataLst>
          </p:nvPr>
        </p:nvSpPr>
        <p:spPr>
          <a:xfrm>
            <a:off x="3810" y="3966337"/>
            <a:ext cx="4581144" cy="2898648"/>
          </a:xfrm>
          <a:custGeom>
            <a:avLst/>
            <a:gdLst/>
            <a:ahLst/>
            <a:cxnLst/>
            <a:rect l="l" t="t" r="r" b="b"/>
            <a:pathLst>
              <a:path w="4581144" h="2898648">
                <a:moveTo>
                  <a:pt x="4078224" y="201168"/>
                </a:moveTo>
                <a:cubicBezTo>
                  <a:pt x="3831336" y="1335024"/>
                  <a:pt x="3035808" y="2313432"/>
                  <a:pt x="1865376" y="2743200"/>
                </a:cubicBezTo>
                <a:cubicBezTo>
                  <a:pt x="1682496" y="2807208"/>
                  <a:pt x="1499616" y="2862072"/>
                  <a:pt x="1307592" y="2898648"/>
                </a:cubicBezTo>
                <a:lnTo>
                  <a:pt x="2715768" y="2898648"/>
                </a:lnTo>
                <a:cubicBezTo>
                  <a:pt x="3685032" y="2322576"/>
                  <a:pt x="4343400" y="1371600"/>
                  <a:pt x="4572000" y="310896"/>
                </a:cubicBezTo>
                <a:cubicBezTo>
                  <a:pt x="4599432" y="173736"/>
                  <a:pt x="4517136" y="36576"/>
                  <a:pt x="4379976" y="9144"/>
                </a:cubicBezTo>
                <a:cubicBezTo>
                  <a:pt x="4242816" y="-27432"/>
                  <a:pt x="4105656" y="64008"/>
                  <a:pt x="4078224" y="201168"/>
                </a:cubicBezTo>
                <a:moveTo>
                  <a:pt x="9144" y="2898648"/>
                </a:moveTo>
                <a:cubicBezTo>
                  <a:pt x="9144" y="2898648"/>
                  <a:pt x="0" y="2898648"/>
                  <a:pt x="0" y="2898648"/>
                </a:cubicBezTo>
                <a:lnTo>
                  <a:pt x="0" y="2898648"/>
                </a:lnTo>
                <a:lnTo>
                  <a:pt x="9144" y="2898648"/>
                </a:lnTo>
              </a:path>
            </a:pathLst>
          </a:custGeom>
          <a:gradFill>
            <a:gsLst>
              <a:gs pos="100000">
                <a:schemeClr val="accent1">
                  <a:lumMod val="75000"/>
                  <a:alpha val="70000"/>
                </a:schemeClr>
              </a:gs>
              <a:gs pos="73000">
                <a:schemeClr val="accent2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51335" y="2779426"/>
            <a:ext cx="2658015" cy="1313212"/>
          </a:xfrm>
        </p:spPr>
        <p:txBody>
          <a:bodyPr wrap="square" anchor="ctr" anchorCtr="0">
            <a:normAutofit/>
          </a:bodyPr>
          <a:lstStyle>
            <a:lvl1pPr>
              <a:defRPr sz="4810">
                <a:latin typeface="+mj-ea"/>
                <a:ea typeface="+mj-ea"/>
                <a:cs typeface="+mj-ea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99770" y="6363335"/>
            <a:ext cx="2743200" cy="365125"/>
          </a:xfr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42410" y="6363335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57793" y="6363335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3" Type="http://schemas.openxmlformats.org/officeDocument/2006/relationships/tags" Target="../tags/tag11.xml"/><Relationship Id="rId21" Type="http://schemas.openxmlformats.org/officeDocument/2006/relationships/tags" Target="../tags/tag29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tags" Target="../tags/tag28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24" Type="http://schemas.openxmlformats.org/officeDocument/2006/relationships/slideLayout" Target="../slideLayouts/slideLayout6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23" Type="http://schemas.openxmlformats.org/officeDocument/2006/relationships/tags" Target="../tags/tag31.xml"/><Relationship Id="rId10" Type="http://schemas.openxmlformats.org/officeDocument/2006/relationships/tags" Target="../tags/tag18.xml"/><Relationship Id="rId19" Type="http://schemas.openxmlformats.org/officeDocument/2006/relationships/tags" Target="../tags/tag27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Relationship Id="rId22" Type="http://schemas.openxmlformats.org/officeDocument/2006/relationships/tags" Target="../tags/tag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6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" y="0"/>
            <a:ext cx="12192000" cy="687222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/>
          <p:nvPr/>
        </p:nvSpPr>
        <p:spPr>
          <a:xfrm>
            <a:off x="827976" y="1227249"/>
            <a:ext cx="10564107" cy="5667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92860" algn="l" rtl="0" eaLnBrk="0">
              <a:lnSpc>
                <a:spcPct val="91000"/>
              </a:lnSpc>
              <a:tabLst>
                <a:tab pos="1384935" algn="l"/>
              </a:tabLst>
            </a:pPr>
            <a:r>
              <a:rPr sz="100" kern="0" dirty="0">
                <a:solidFill>
                  <a:srgbClr val="0760A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______________</a:t>
            </a:r>
            <a:r>
              <a:rPr sz="100" kern="0" spc="-10" dirty="0">
                <a:solidFill>
                  <a:srgbClr val="0760A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________________________________________</a:t>
            </a:r>
            <a:endParaRPr lang="en-US" altLang="en-US" sz="1600" dirty="0"/>
          </a:p>
        </p:txBody>
      </p:sp>
      <p:sp>
        <p:nvSpPr>
          <p:cNvPr id="8" name="textbox 8"/>
          <p:cNvSpPr/>
          <p:nvPr/>
        </p:nvSpPr>
        <p:spPr>
          <a:xfrm>
            <a:off x="2299149" y="4147089"/>
            <a:ext cx="2539046" cy="178864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endParaRPr lang="en-US" altLang="en-US" sz="20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62000"/>
              </a:lnSpc>
            </a:pPr>
            <a:endParaRPr lang="en-US" altLang="en-US" sz="1000" dirty="0"/>
          </a:p>
          <a:p>
            <a:pPr algn="l" rtl="0" eaLnBrk="0">
              <a:lnSpc>
                <a:spcPct val="101000"/>
              </a:lnSpc>
            </a:pPr>
            <a:endParaRPr lang="en-US" altLang="en-US" sz="500" dirty="0"/>
          </a:p>
          <a:p>
            <a:pPr algn="r" rtl="0" eaLnBrk="0">
              <a:lnSpc>
                <a:spcPct val="96000"/>
              </a:lnSpc>
              <a:spcBef>
                <a:spcPts val="0"/>
              </a:spcBef>
            </a:pPr>
            <a:endParaRPr lang="en-US" altLang="en-US" sz="2000" dirty="0"/>
          </a:p>
        </p:txBody>
      </p:sp>
      <p:sp>
        <p:nvSpPr>
          <p:cNvPr id="10" name="textbox 10"/>
          <p:cNvSpPr/>
          <p:nvPr/>
        </p:nvSpPr>
        <p:spPr>
          <a:xfrm>
            <a:off x="8154702" y="4136287"/>
            <a:ext cx="2264553" cy="1571971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358900" algn="l" rtl="0" eaLnBrk="0">
              <a:lnSpc>
                <a:spcPct val="96000"/>
              </a:lnSpc>
            </a:pPr>
            <a:endParaRPr lang="en-US" altLang="en-US" sz="20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algn="l" rtl="0" eaLnBrk="0">
              <a:lnSpc>
                <a:spcPct val="118000"/>
              </a:lnSpc>
            </a:pPr>
            <a:endParaRPr lang="en-US" altLang="en-US" sz="1900" dirty="0"/>
          </a:p>
        </p:txBody>
      </p:sp>
      <p:sp>
        <p:nvSpPr>
          <p:cNvPr id="12" name="textbox 12"/>
          <p:cNvSpPr/>
          <p:nvPr/>
        </p:nvSpPr>
        <p:spPr>
          <a:xfrm>
            <a:off x="-12708" y="499392"/>
            <a:ext cx="12225036" cy="3037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92860" algn="l" rtl="0" eaLnBrk="0">
              <a:lnSpc>
                <a:spcPct val="91000"/>
              </a:lnSpc>
              <a:tabLst>
                <a:tab pos="1384935" algn="l"/>
              </a:tabLst>
            </a:pP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000" kern="0" spc="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关于蓝耘智合——产品目录</a:t>
            </a: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000" kern="0" spc="0" dirty="0">
                <a:solidFill>
                  <a:srgbClr val="0760A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______________</a:t>
            </a:r>
            <a:r>
              <a:rPr sz="2000" kern="0" spc="-10" dirty="0">
                <a:solidFill>
                  <a:srgbClr val="0760A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________________________________________</a:t>
            </a:r>
            <a:endParaRPr lang="en-US" altLang="en-US" sz="2000" dirty="0"/>
          </a:p>
        </p:txBody>
      </p:sp>
      <p:sp>
        <p:nvSpPr>
          <p:cNvPr id="14" name="path"/>
          <p:cNvSpPr/>
          <p:nvPr/>
        </p:nvSpPr>
        <p:spPr>
          <a:xfrm>
            <a:off x="0" y="552300"/>
            <a:ext cx="1280960" cy="179943"/>
          </a:xfrm>
          <a:custGeom>
            <a:avLst/>
            <a:gdLst/>
            <a:ahLst/>
            <a:cxnLst/>
            <a:rect l="0" t="0" r="0" b="0"/>
            <a:pathLst>
              <a:path w="2016" h="283">
                <a:moveTo>
                  <a:pt x="0" y="0"/>
                </a:moveTo>
                <a:lnTo>
                  <a:pt x="2016" y="0"/>
                </a:lnTo>
                <a:lnTo>
                  <a:pt x="2016" y="283"/>
                </a:lnTo>
                <a:lnTo>
                  <a:pt x="0" y="283"/>
                </a:lnTo>
                <a:lnTo>
                  <a:pt x="0" y="0"/>
                </a:lnTo>
                <a:close/>
              </a:path>
            </a:pathLst>
          </a:custGeom>
          <a:solidFill>
            <a:srgbClr val="0760A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564495" y="5337810"/>
            <a:ext cx="1430655" cy="1430655"/>
          </a:xfrm>
          <a:prstGeom prst="rect">
            <a:avLst/>
          </a:prstGeom>
        </p:spPr>
      </p:pic>
      <p:sp>
        <p:nvSpPr>
          <p:cNvPr id="20" name="textbox 20"/>
          <p:cNvSpPr/>
          <p:nvPr/>
        </p:nvSpPr>
        <p:spPr>
          <a:xfrm>
            <a:off x="5264106" y="5959876"/>
            <a:ext cx="749768" cy="3196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endParaRPr lang="en-US" altLang="en-US" sz="2000" dirty="0"/>
          </a:p>
        </p:txBody>
      </p:sp>
      <p:sp>
        <p:nvSpPr>
          <p:cNvPr id="22" name="textbox 22"/>
          <p:cNvSpPr/>
          <p:nvPr/>
        </p:nvSpPr>
        <p:spPr>
          <a:xfrm>
            <a:off x="6773975" y="5893160"/>
            <a:ext cx="530556" cy="3189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195580" y="1059815"/>
            <a:ext cx="10775315" cy="5023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2700" indent="635" algn="l" eaLnBrk="0">
              <a:lnSpc>
                <a:spcPct val="150000"/>
              </a:lnSpc>
              <a:buClrTx/>
              <a:buSzTx/>
              <a:buFontTx/>
            </a:pPr>
            <a:r>
              <a:rPr lang="en-US" altLang="zh-CN" sz="2400" dirty="0">
                <a:latin typeface="+mn-ea"/>
                <a:cs typeface="+mn-ea"/>
              </a:rPr>
              <a:t>    </a:t>
            </a: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公司现持有国药准字批准文号54个，功能主治含盖补益类、消炎类、心脑血管类、消化系统类、抗癌类、舒筋活血类、以及清热解毒、止咳、退热等类别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其中：市场容量过亿的品种包括银黄颗粒、三黄片、丹参片、牛黄解毒片、生脉饮、六味地黄丸等，均为市场需要的基础用药，可集采投标、可终端零售；国家医保品种包括四逆汤、烫伤油、野菊花栓等，均为经过长期临床验证的、疗效确切、安全可靠、持有家数不超过9家的经典产品，主推等级医院、临床渠道；我司重点产品莱阳梨止咳口服液，全国两家持有，具有地方特色，疗效确切；</a:t>
            </a: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11275695" y="0"/>
            <a:ext cx="4445" cy="53378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/>
          <p:nvPr/>
        </p:nvSpPr>
        <p:spPr>
          <a:xfrm>
            <a:off x="-12708" y="499392"/>
            <a:ext cx="12225036" cy="3037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92860" algn="l" rtl="0" eaLnBrk="0">
              <a:lnSpc>
                <a:spcPct val="91000"/>
              </a:lnSpc>
              <a:tabLst>
                <a:tab pos="1384935" algn="l"/>
              </a:tabLst>
            </a:pP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000" kern="0" spc="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关于蓝耘智合——产品目录</a:t>
            </a: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000" kern="0" spc="0" dirty="0">
                <a:solidFill>
                  <a:srgbClr val="0760A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______________</a:t>
            </a:r>
            <a:r>
              <a:rPr sz="2000" kern="0" spc="-10" dirty="0">
                <a:solidFill>
                  <a:srgbClr val="0760A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________________________________________</a:t>
            </a:r>
            <a:endParaRPr lang="en-US" altLang="en-US" sz="2000" dirty="0"/>
          </a:p>
        </p:txBody>
      </p:sp>
      <p:sp>
        <p:nvSpPr>
          <p:cNvPr id="4" name="path"/>
          <p:cNvSpPr/>
          <p:nvPr/>
        </p:nvSpPr>
        <p:spPr>
          <a:xfrm>
            <a:off x="0" y="552300"/>
            <a:ext cx="1280960" cy="179943"/>
          </a:xfrm>
          <a:custGeom>
            <a:avLst/>
            <a:gdLst/>
            <a:ahLst/>
            <a:cxnLst/>
            <a:rect l="0" t="0" r="0" b="0"/>
            <a:pathLst>
              <a:path w="2016" h="283">
                <a:moveTo>
                  <a:pt x="0" y="0"/>
                </a:moveTo>
                <a:lnTo>
                  <a:pt x="2016" y="0"/>
                </a:lnTo>
                <a:lnTo>
                  <a:pt x="2016" y="283"/>
                </a:lnTo>
                <a:lnTo>
                  <a:pt x="0" y="283"/>
                </a:lnTo>
                <a:lnTo>
                  <a:pt x="0" y="0"/>
                </a:lnTo>
                <a:close/>
              </a:path>
            </a:pathLst>
          </a:custGeom>
          <a:solidFill>
            <a:srgbClr val="0760A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438424" y="802900"/>
          <a:ext cx="11425555" cy="595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854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84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序号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药品名称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批准文号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剂型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规格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执行标准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妇科十味片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国药准字Z37021114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片剂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每片重0.3g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妇科十味片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国药准字Z20123073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片剂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每片重0.31g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三黄片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国药准字Z37021116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片剂(糖衣片)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每片含大黄素和大黄酚总量不得少于1.55mg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丹参片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国药准字Z37021113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片剂(糖衣)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每片含丹酚酸B不得少于11mg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5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元胡止痛片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国药准字Z37021076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片剂(糖衣片、薄膜衣片)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每片含延胡索乙素不得少于20μg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6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养血安神片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国药准字Z37021057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片剂(糖衣)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基片重约0.25克 (相当总药材1.1克)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5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7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牛黄解毒片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国药准字Z37021070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片剂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每片含黄芩苷不得少于3.0mg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8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牛黄解毒片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国药准字Z37021071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片剂(大片)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每片含黄芩苷不得少于4.5mg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9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羚翘解毒片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国药准字Z37021068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片剂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每片重0.55g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☆</a:t>
                      </a: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10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通关藤片（</a:t>
                      </a: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消癌平片</a:t>
                      </a:r>
                      <a:r>
                        <a:rPr lang="zh-CN" alt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）</a:t>
                      </a: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国药准字Z20083253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片剂(薄膜衣)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每片重0.31g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</a:rPr>
                        <a:t>《国家药品监督管理局国家药品标准》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11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银翘解毒片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国药准字Z37021075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片剂(素片)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片芯重约0.52g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12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首乌延寿片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国药准字Z20027641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片剂(薄膜衣)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薄膜衣每片重0.23g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</a:rPr>
                        <a:t>国家食品药品监督管理局国家药品标准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13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鸡血藤片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国药准字Z37021067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片剂(糖衣)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每片相当于原药材2g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/>
          <p:nvPr/>
        </p:nvSpPr>
        <p:spPr>
          <a:xfrm>
            <a:off x="-12708" y="499392"/>
            <a:ext cx="12225036" cy="3037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92860" algn="l" rtl="0" eaLnBrk="0">
              <a:lnSpc>
                <a:spcPct val="91000"/>
              </a:lnSpc>
              <a:tabLst>
                <a:tab pos="1384935" algn="l"/>
              </a:tabLst>
            </a:pP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000" kern="0" spc="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关于蓝耘智合——产品目录</a:t>
            </a: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000" kern="0" spc="0" dirty="0">
                <a:solidFill>
                  <a:srgbClr val="0760A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______________</a:t>
            </a:r>
            <a:r>
              <a:rPr sz="2000" kern="0" spc="-10" dirty="0">
                <a:solidFill>
                  <a:srgbClr val="0760A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________________________________________</a:t>
            </a:r>
            <a:endParaRPr lang="en-US" altLang="en-US" sz="2000" dirty="0"/>
          </a:p>
        </p:txBody>
      </p:sp>
      <p:sp>
        <p:nvSpPr>
          <p:cNvPr id="4" name="path"/>
          <p:cNvSpPr/>
          <p:nvPr/>
        </p:nvSpPr>
        <p:spPr>
          <a:xfrm>
            <a:off x="0" y="552300"/>
            <a:ext cx="1280960" cy="179943"/>
          </a:xfrm>
          <a:custGeom>
            <a:avLst/>
            <a:gdLst/>
            <a:ahLst/>
            <a:cxnLst/>
            <a:rect l="0" t="0" r="0" b="0"/>
            <a:pathLst>
              <a:path w="2016" h="283">
                <a:moveTo>
                  <a:pt x="0" y="0"/>
                </a:moveTo>
                <a:lnTo>
                  <a:pt x="2016" y="0"/>
                </a:lnTo>
                <a:lnTo>
                  <a:pt x="2016" y="283"/>
                </a:lnTo>
                <a:lnTo>
                  <a:pt x="0" y="283"/>
                </a:lnTo>
                <a:lnTo>
                  <a:pt x="0" y="0"/>
                </a:lnTo>
                <a:close/>
              </a:path>
            </a:pathLst>
          </a:custGeom>
          <a:solidFill>
            <a:srgbClr val="0760A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438424" y="802900"/>
          <a:ext cx="11425555" cy="595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854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84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序号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药品名称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批准文号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剂型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规格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执行标准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15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防风通圣丸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国药准字Z37021026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丸剂(水丸)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每20丸重1g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16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香砂六君丸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国药准字Z37021035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丸剂(水丸)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每克含橙皮苷不得少于4.0mg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17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龙胆泻肝丸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国药准字Z37021559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丸剂(水丸)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每克含龙胆苦苷不得少于0.80mg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☆</a:t>
                      </a: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18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逍遥丸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国药准字Z37021036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丸剂(水丸)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----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19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脑立清丸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国药准字Z37021069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丸剂(水丸)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每10粒重1.1g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20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烂积丸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国药准字Z37021253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丸剂(水丸)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每100粒重3g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5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21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开胸顺气丸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国药准字Z37021028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丸剂(水丸)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每克含厚朴酚及和厚朴酚的总量不得少于1.1 mg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22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四消丸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国药准字Z37021055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丸剂(水丸)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每20丸重1g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仿宋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23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曲麦枳术丸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国药准字Z37021255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丸剂(水丸)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每20粒重1g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24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木香顺气丸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国药准字Z37021029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丸剂(水丸)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每50粒重3g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☆</a:t>
                      </a: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25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六味地黄丸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国药准字Z37021053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丸剂(小蜜丸)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----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☆</a:t>
                      </a: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26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六味地黄丸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国药准字Z37021054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丸剂(大蜜丸)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每丸重9g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27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加味藿香正气丸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国药准字Z37021417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丸剂(小蜜丸)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每9g约45-50粒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</a:rPr>
                        <a:t>《《部颁标准》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/>
          <p:nvPr/>
        </p:nvSpPr>
        <p:spPr>
          <a:xfrm>
            <a:off x="-12708" y="499392"/>
            <a:ext cx="12225036" cy="3037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92860" algn="l" rtl="0" eaLnBrk="0">
              <a:lnSpc>
                <a:spcPct val="91000"/>
              </a:lnSpc>
              <a:tabLst>
                <a:tab pos="1384935" algn="l"/>
              </a:tabLst>
            </a:pP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000" kern="0" spc="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关于蓝耘智合——产品目录</a:t>
            </a: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000" kern="0" spc="0" dirty="0">
                <a:solidFill>
                  <a:srgbClr val="0760A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______________</a:t>
            </a:r>
            <a:r>
              <a:rPr sz="2000" kern="0" spc="-10" dirty="0">
                <a:solidFill>
                  <a:srgbClr val="0760A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________________________________________</a:t>
            </a:r>
            <a:endParaRPr lang="en-US" altLang="en-US" sz="2000" dirty="0"/>
          </a:p>
        </p:txBody>
      </p:sp>
      <p:sp>
        <p:nvSpPr>
          <p:cNvPr id="4" name="path"/>
          <p:cNvSpPr/>
          <p:nvPr/>
        </p:nvSpPr>
        <p:spPr>
          <a:xfrm>
            <a:off x="0" y="552300"/>
            <a:ext cx="1280960" cy="179943"/>
          </a:xfrm>
          <a:custGeom>
            <a:avLst/>
            <a:gdLst/>
            <a:ahLst/>
            <a:cxnLst/>
            <a:rect l="0" t="0" r="0" b="0"/>
            <a:pathLst>
              <a:path w="2016" h="283">
                <a:moveTo>
                  <a:pt x="0" y="0"/>
                </a:moveTo>
                <a:lnTo>
                  <a:pt x="2016" y="0"/>
                </a:lnTo>
                <a:lnTo>
                  <a:pt x="2016" y="283"/>
                </a:lnTo>
                <a:lnTo>
                  <a:pt x="0" y="283"/>
                </a:lnTo>
                <a:lnTo>
                  <a:pt x="0" y="0"/>
                </a:lnTo>
                <a:close/>
              </a:path>
            </a:pathLst>
          </a:custGeom>
          <a:solidFill>
            <a:srgbClr val="0760A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438424" y="802900"/>
          <a:ext cx="11425555" cy="6138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854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78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序号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药品名称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批准文号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剂型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规格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执行标准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28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加味藿香正气丸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国药准字Z37021027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丸剂(大蜜丸)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每丸重9g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仿宋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29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桂附地黄丸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国药准字Z37021091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丸剂(小蜜丸)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每克含丹皮酚不得少于0.6mg,含马钱苷不少于0.38mg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30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桂附地黄丸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国药准字Z37021115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丸剂(大蜜丸)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每丸重9g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0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31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橘红丸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国药准字Z37021119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丸剂(小蜜丸)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每克含柚皮苷不得少于0.6mg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6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32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橘红丸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国药准字Z37021257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丸剂(大蜜丸)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每丸重6g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6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33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羚翘解毒丸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国药准字Z37021375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丸剂(小蜜丸)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每9g约45-50粒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6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34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羚翘解毒丸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国药准字Z37021254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丸剂(大蜜丸)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每丸重9g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仿宋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6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35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西羚解毒丸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国药准字Z37021034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丸剂(小蜜丸)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每6g约27-30粒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仿宋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36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西羚解毒丸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国药准字Z37021033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丸剂(大蜜丸)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每丸重6g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37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跌打损伤丸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国药准字Z37021252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丸剂(小蜜丸)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每5粒重1g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仿宋" panose="02010609060101010101" charset="-122"/>
                          <a:sym typeface="+mn-ea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38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人参归脾丸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国药准字Z37021095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丸剂(小蜜丸)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每9g约45-50粒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仿宋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39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人参归脾丸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国药准字Z37021094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丸剂(大蜜丸)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每丸重9g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40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人参健脾丸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国药准字Z37021377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丸剂(小蜜丸)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每6g约27-30粒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/>
          <p:nvPr/>
        </p:nvSpPr>
        <p:spPr>
          <a:xfrm>
            <a:off x="-12708" y="499392"/>
            <a:ext cx="12225036" cy="3037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92860" algn="l" rtl="0" eaLnBrk="0">
              <a:lnSpc>
                <a:spcPct val="91000"/>
              </a:lnSpc>
              <a:tabLst>
                <a:tab pos="1384935" algn="l"/>
              </a:tabLst>
            </a:pP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000" kern="0" spc="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关于蓝耘智合——产品目录</a:t>
            </a: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000" kern="0" spc="0" dirty="0">
                <a:solidFill>
                  <a:srgbClr val="0760A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______________</a:t>
            </a:r>
            <a:r>
              <a:rPr sz="2000" kern="0" spc="-10" dirty="0">
                <a:solidFill>
                  <a:srgbClr val="0760A2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________________________________________</a:t>
            </a:r>
            <a:endParaRPr lang="en-US" altLang="en-US" sz="2000" dirty="0"/>
          </a:p>
        </p:txBody>
      </p:sp>
      <p:sp>
        <p:nvSpPr>
          <p:cNvPr id="4" name="path"/>
          <p:cNvSpPr/>
          <p:nvPr/>
        </p:nvSpPr>
        <p:spPr>
          <a:xfrm>
            <a:off x="0" y="552300"/>
            <a:ext cx="1280960" cy="179943"/>
          </a:xfrm>
          <a:custGeom>
            <a:avLst/>
            <a:gdLst/>
            <a:ahLst/>
            <a:cxnLst/>
            <a:rect l="0" t="0" r="0" b="0"/>
            <a:pathLst>
              <a:path w="2016" h="283">
                <a:moveTo>
                  <a:pt x="0" y="0"/>
                </a:moveTo>
                <a:lnTo>
                  <a:pt x="2016" y="0"/>
                </a:lnTo>
                <a:lnTo>
                  <a:pt x="2016" y="283"/>
                </a:lnTo>
                <a:lnTo>
                  <a:pt x="0" y="283"/>
                </a:lnTo>
                <a:lnTo>
                  <a:pt x="0" y="0"/>
                </a:lnTo>
                <a:close/>
              </a:path>
            </a:pathLst>
          </a:custGeom>
          <a:solidFill>
            <a:srgbClr val="0760A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438424" y="802900"/>
          <a:ext cx="11425555" cy="581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5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854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24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序号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药品名称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批准文号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剂型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规格</a:t>
                      </a:r>
                    </a:p>
                  </a:txBody>
                  <a:tcPr marL="91497" marR="91497" marT="45748" marB="45748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latin typeface="仿宋" panose="02010609060101010101" charset="-122"/>
                          <a:ea typeface="仿宋" panose="02010609060101010101" charset="-122"/>
                        </a:rPr>
                        <a:t>执行标准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41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人参健脾丸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国药准字Z37021376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丸剂(大蜜丸)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每丸重6g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仿宋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5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42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舒肝和胃丸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国药准字Z37021031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丸剂(大蜜丸)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每丸重6g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4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43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四逆汤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国药准字Z37021256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合剂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每支装10ml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《中国药典》2020年版一、四部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4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☆</a:t>
                      </a: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44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生脉饮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国药准字Z37021017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合剂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每支装10ml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1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45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莱阳梨止咳口服液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国药准字Z37021093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合剂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每支装10ml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仿宋" panose="02010609060101010101" charset="-122"/>
                          <a:sym typeface="+mn-ea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4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46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莱阳梨止咳糖浆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国药准字Z37021016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糖浆剂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100ml/瓶; 60ml/瓶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4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☆</a:t>
                      </a: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47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酸枣仁糖浆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国药准字Z37021018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糖浆剂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100ml/瓶; 60ml/瓶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仿宋" panose="02010609060101010101" charset="-122"/>
                        </a:rPr>
                        <a:t>《部颁标准》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8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☆</a:t>
                      </a: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48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银黄颗粒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国药准字Z37021097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颗粒剂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每袋装4g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☆</a:t>
                      </a: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49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吲哚美辛栓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国药准字H37022641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栓剂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25mg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50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吲哚美辛栓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国药准字H37022642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栓剂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50mg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32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51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野菊花栓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国药准字Z37021534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栓剂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2.4g/粒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083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☆</a:t>
                      </a: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52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烫伤油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国药准字Z37021032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搽剂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30g/瓶</a:t>
                      </a:r>
                      <a:endParaRPr lang="en-US" altLang="en-US" sz="12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622" marR="68622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《中国药典》2020年版一部</a:t>
                      </a:r>
                    </a:p>
                  </a:txBody>
                  <a:tcPr marL="91497" marR="91497" marT="45748" marB="45748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0" y="1480996"/>
            <a:ext cx="12199620" cy="3949626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1132205" y="2255520"/>
            <a:ext cx="5650230" cy="24422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960755" algn="l" rtl="0" eaLnBrk="0">
              <a:lnSpc>
                <a:spcPct val="95000"/>
              </a:lnSpc>
            </a:pPr>
            <a:r>
              <a:rPr lang="en-US" b="1" kern="0" spc="-10" dirty="0">
                <a:solidFill>
                  <a:srgbClr val="1F497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b="1" kern="0" spc="-10" dirty="0">
                <a:solidFill>
                  <a:srgbClr val="1F497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蓝耘智合（青岛）医药现代</a:t>
            </a:r>
            <a:r>
              <a:rPr b="1" kern="0" spc="-20" dirty="0">
                <a:solidFill>
                  <a:srgbClr val="1F497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物流</a:t>
            </a:r>
            <a:endParaRPr lang="en-US" altLang="en-US" b="1" dirty="0"/>
          </a:p>
          <a:p>
            <a:pPr algn="l" rtl="0" eaLnBrk="0">
              <a:lnSpc>
                <a:spcPct val="155000"/>
              </a:lnSpc>
            </a:pPr>
            <a:r>
              <a:rPr lang="en-US" altLang="en-US" sz="1000" dirty="0"/>
              <a:t>              </a:t>
            </a:r>
            <a:r>
              <a:rPr lang="zh-CN" spc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蓝耘现代医药物流（青岛）有限公司，建设于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2022年，总投</a:t>
            </a:r>
            <a:r>
              <a:rPr lang="zh-CN" spc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资8000万元，是新开办集药品第三方代储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代运和药品、保健</a:t>
            </a:r>
            <a:r>
              <a:rPr lang="zh-CN" spc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食品、医疗器械自营为一体的现代医药物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流批发企业。</a:t>
            </a:r>
          </a:p>
        </p:txBody>
      </p:sp>
      <p:sp>
        <p:nvSpPr>
          <p:cNvPr id="10" name="path"/>
          <p:cNvSpPr/>
          <p:nvPr>
            <p:custDataLst>
              <p:tags r:id="rId1"/>
            </p:custDataLst>
          </p:nvPr>
        </p:nvSpPr>
        <p:spPr>
          <a:xfrm>
            <a:off x="194876" y="267172"/>
            <a:ext cx="437661" cy="428512"/>
          </a:xfrm>
          <a:custGeom>
            <a:avLst/>
            <a:gdLst/>
            <a:ahLst/>
            <a:cxnLst/>
            <a:rect l="0" t="0" r="0" b="0"/>
            <a:pathLst>
              <a:path w="688" h="674">
                <a:moveTo>
                  <a:pt x="0" y="167"/>
                </a:moveTo>
                <a:lnTo>
                  <a:pt x="167" y="167"/>
                </a:lnTo>
                <a:lnTo>
                  <a:pt x="167" y="0"/>
                </a:lnTo>
                <a:lnTo>
                  <a:pt x="520" y="0"/>
                </a:lnTo>
                <a:lnTo>
                  <a:pt x="520" y="167"/>
                </a:lnTo>
                <a:lnTo>
                  <a:pt x="688" y="167"/>
                </a:lnTo>
                <a:lnTo>
                  <a:pt x="688" y="506"/>
                </a:lnTo>
                <a:lnTo>
                  <a:pt x="520" y="506"/>
                </a:lnTo>
                <a:lnTo>
                  <a:pt x="520" y="674"/>
                </a:lnTo>
                <a:lnTo>
                  <a:pt x="167" y="674"/>
                </a:lnTo>
                <a:lnTo>
                  <a:pt x="167" y="506"/>
                </a:lnTo>
                <a:lnTo>
                  <a:pt x="0" y="506"/>
                </a:lnTo>
                <a:lnTo>
                  <a:pt x="0" y="167"/>
                </a:lnTo>
              </a:path>
            </a:pathLst>
          </a:custGeom>
          <a:solidFill>
            <a:srgbClr val="0760A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 rot="21600000">
            <a:off x="-20955" y="771829"/>
            <a:ext cx="12199620" cy="76248"/>
          </a:xfrm>
          <a:prstGeom prst="rect">
            <a:avLst/>
          </a:prstGeom>
        </p:spPr>
      </p:pic>
      <p:sp>
        <p:nvSpPr>
          <p:cNvPr id="8" name="textbox 8"/>
          <p:cNvSpPr/>
          <p:nvPr>
            <p:custDataLst>
              <p:tags r:id="rId3"/>
            </p:custDataLst>
          </p:nvPr>
        </p:nvSpPr>
        <p:spPr>
          <a:xfrm>
            <a:off x="842414" y="338991"/>
            <a:ext cx="3023853" cy="3196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2000" kern="0" spc="-60" dirty="0" err="1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蓝耘智合</a:t>
            </a:r>
            <a:r>
              <a:rPr sz="2000" kern="0" spc="-6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000" kern="0" spc="-6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现代</a:t>
            </a:r>
            <a:r>
              <a:rPr sz="2000" kern="0" spc="-60" dirty="0" err="1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2000" kern="0" spc="-70" dirty="0" err="1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流板块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/>
          <p:nvPr/>
        </p:nvSpPr>
        <p:spPr>
          <a:xfrm>
            <a:off x="267335" y="1276985"/>
            <a:ext cx="7575550" cy="48926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17780" algn="l" rtl="0" eaLnBrk="0">
              <a:lnSpc>
                <a:spcPct val="96000"/>
              </a:lnSpc>
            </a:pPr>
            <a:r>
              <a:rPr sz="2000" kern="0" spc="-10" dirty="0">
                <a:solidFill>
                  <a:srgbClr val="0760A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建设内容：</a:t>
            </a:r>
            <a:endParaRPr lang="en-US" altLang="en-US" sz="2000" dirty="0"/>
          </a:p>
          <a:p>
            <a:pPr algn="l" rtl="0" eaLnBrk="0">
              <a:lnSpc>
                <a:spcPct val="150000"/>
              </a:lnSpc>
            </a:pPr>
            <a:endParaRPr lang="en-US" altLang="en-US" sz="1000" dirty="0"/>
          </a:p>
          <a:p>
            <a:pPr marL="31750" algn="l" rtl="0" eaLnBrk="0">
              <a:lnSpc>
                <a:spcPct val="150000"/>
              </a:lnSpc>
              <a:spcBef>
                <a:spcPts val="460"/>
              </a:spcBef>
            </a:pP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1、蓝耘物流建筑面积 11700平方米，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仓库高20米，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其中阴凉库建筑面积8800平方米；配备两个独立冷库，冷库容积30000立方米。</a:t>
            </a:r>
          </a:p>
          <a:p>
            <a:pPr marL="15240" algn="l" rtl="0" eaLnBrk="0">
              <a:lnSpc>
                <a:spcPct val="150000"/>
              </a:lnSpc>
              <a:spcBef>
                <a:spcPts val="775"/>
              </a:spcBef>
            </a:pP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2、仓库内配置有自动化输送分拣系统、自动化立库系统(可有效利用空间)，电子标签系统，视频监控系统，货架、托盘系统。      </a:t>
            </a:r>
          </a:p>
          <a:p>
            <a:pPr marL="17145" algn="l" rtl="0" eaLnBrk="0">
              <a:lnSpc>
                <a:spcPct val="150000"/>
              </a:lnSpc>
              <a:spcBef>
                <a:spcPts val="835"/>
              </a:spcBef>
            </a:pP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3、仓储软件系统(ERP管理软件、TMS运输管理软件)。能够实现药品入库、定置存储、分拣、传送、出库、配送等过程的自动化控制。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972425" y="1492250"/>
            <a:ext cx="3462020" cy="43903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874064"/>
            <a:ext cx="12199620" cy="76248"/>
          </a:xfrm>
          <a:prstGeom prst="rect">
            <a:avLst/>
          </a:prstGeom>
        </p:spPr>
      </p:pic>
      <p:sp>
        <p:nvSpPr>
          <p:cNvPr id="8" name="textbox 8"/>
          <p:cNvSpPr/>
          <p:nvPr/>
        </p:nvSpPr>
        <p:spPr>
          <a:xfrm>
            <a:off x="1034184" y="399316"/>
            <a:ext cx="3023853" cy="3196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2000" kern="0" spc="-60" dirty="0" err="1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蓝耘智合</a:t>
            </a:r>
            <a:r>
              <a:rPr sz="2000" kern="0" spc="-6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000" kern="0" spc="-6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现代</a:t>
            </a:r>
            <a:r>
              <a:rPr sz="2000" kern="0" spc="-60" dirty="0" err="1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2000" kern="0" spc="-70" dirty="0" err="1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流板块</a:t>
            </a:r>
            <a:endParaRPr lang="en-US" altLang="en-US" sz="2000" dirty="0"/>
          </a:p>
        </p:txBody>
      </p:sp>
      <p:sp>
        <p:nvSpPr>
          <p:cNvPr id="10" name="path"/>
          <p:cNvSpPr/>
          <p:nvPr/>
        </p:nvSpPr>
        <p:spPr>
          <a:xfrm>
            <a:off x="295841" y="328132"/>
            <a:ext cx="437661" cy="428512"/>
          </a:xfrm>
          <a:custGeom>
            <a:avLst/>
            <a:gdLst/>
            <a:ahLst/>
            <a:cxnLst/>
            <a:rect l="0" t="0" r="0" b="0"/>
            <a:pathLst>
              <a:path w="688" h="674">
                <a:moveTo>
                  <a:pt x="0" y="167"/>
                </a:moveTo>
                <a:lnTo>
                  <a:pt x="167" y="167"/>
                </a:lnTo>
                <a:lnTo>
                  <a:pt x="167" y="0"/>
                </a:lnTo>
                <a:lnTo>
                  <a:pt x="520" y="0"/>
                </a:lnTo>
                <a:lnTo>
                  <a:pt x="520" y="167"/>
                </a:lnTo>
                <a:lnTo>
                  <a:pt x="688" y="167"/>
                </a:lnTo>
                <a:lnTo>
                  <a:pt x="688" y="506"/>
                </a:lnTo>
                <a:lnTo>
                  <a:pt x="520" y="506"/>
                </a:lnTo>
                <a:lnTo>
                  <a:pt x="520" y="674"/>
                </a:lnTo>
                <a:lnTo>
                  <a:pt x="167" y="674"/>
                </a:lnTo>
                <a:lnTo>
                  <a:pt x="167" y="506"/>
                </a:lnTo>
                <a:lnTo>
                  <a:pt x="0" y="506"/>
                </a:lnTo>
                <a:lnTo>
                  <a:pt x="0" y="167"/>
                </a:lnTo>
              </a:path>
            </a:pathLst>
          </a:custGeom>
          <a:solidFill>
            <a:srgbClr val="0760A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/>
          <p:nvPr/>
        </p:nvSpPr>
        <p:spPr>
          <a:xfrm>
            <a:off x="295910" y="1165225"/>
            <a:ext cx="6957060" cy="561403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17780" algn="l" rtl="0" eaLnBrk="0">
              <a:lnSpc>
                <a:spcPct val="96000"/>
              </a:lnSpc>
            </a:pPr>
            <a:r>
              <a:rPr lang="zh-CN" sz="2000" kern="0" spc="-10" dirty="0">
                <a:solidFill>
                  <a:srgbClr val="0760A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业务范围</a:t>
            </a:r>
            <a:r>
              <a:rPr sz="2000" kern="0" spc="-10" dirty="0">
                <a:solidFill>
                  <a:srgbClr val="0760A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en-US" altLang="en-US" sz="2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marL="31750" algn="l" rtl="0" eaLnBrk="0">
              <a:lnSpc>
                <a:spcPct val="100000"/>
              </a:lnSpc>
              <a:spcBef>
                <a:spcPts val="460"/>
              </a:spcBef>
            </a:pPr>
            <a:r>
              <a:rPr b="1" kern="0" dirty="0">
                <a:ln w="5092" cap="flat" cmpd="sng">
                  <a:solidFill>
                    <a:srgbClr val="0D0D0D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、代储、代运（仓储和配送业务）：</a:t>
            </a:r>
          </a:p>
          <a:p>
            <a:pPr marL="31750" algn="l" rtl="0" eaLnBrk="0">
              <a:lnSpc>
                <a:spcPct val="150000"/>
              </a:lnSpc>
              <a:spcBef>
                <a:spcPts val="460"/>
              </a:spcBef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主要对药品生产企业、医疗器械生产企业、上市药品持有人、医药批发企业、医疗器械批发企业、大型电商平台、连锁药店等委托储存和配送业务。</a:t>
            </a:r>
          </a:p>
          <a:p>
            <a:pPr marL="31750" algn="l" rtl="0" eaLnBrk="0">
              <a:lnSpc>
                <a:spcPct val="100000"/>
              </a:lnSpc>
              <a:spcBef>
                <a:spcPts val="460"/>
              </a:spcBef>
            </a:pPr>
            <a:r>
              <a:rPr 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2、配送业务：</a:t>
            </a:r>
          </a:p>
          <a:p>
            <a:pPr marL="31750" algn="l" rtl="0" eaLnBrk="0">
              <a:lnSpc>
                <a:spcPct val="150000"/>
              </a:lnSpc>
              <a:spcBef>
                <a:spcPts val="460"/>
              </a:spcBef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对公立医院、民营医院、社区服务中心和服务站、卫生院、诊所、药店等所需药品、器械的配送业务；</a:t>
            </a:r>
          </a:p>
          <a:p>
            <a:pPr marL="31750" algn="l" rtl="0" eaLnBrk="0">
              <a:lnSpc>
                <a:spcPct val="100000"/>
              </a:lnSpc>
              <a:spcBef>
                <a:spcPts val="460"/>
              </a:spcBef>
            </a:pPr>
            <a:r>
              <a:rPr 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3、自营销售业务：</a:t>
            </a:r>
          </a:p>
          <a:p>
            <a:pPr marL="31750" algn="l" rtl="0" eaLnBrk="0">
              <a:lnSpc>
                <a:spcPct val="150000"/>
              </a:lnSpc>
              <a:spcBef>
                <a:spcPts val="460"/>
              </a:spcBef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集团内自产药品，根据市场需要面向全国代理的药品、医疗器械等，分为三大销售渠道：医疗业务渠道、控销业务渠道、电商平台线上销售渠道，包括我们自己企业的线上药品商城，以及与药师帮、一块药、京东、淘宝、拼多多等线上平台合作。</a:t>
            </a:r>
            <a:endParaRPr kern="0" dirty="0">
              <a:ln w="5092" cap="flat" cmpd="sng">
                <a:solidFill>
                  <a:srgbClr val="0D0D0D">
                    <a:alpha val="100000"/>
                  </a:srgbClr>
                </a:solidFill>
                <a:prstDash val="solid"/>
                <a:miter lim="10"/>
              </a:ln>
              <a:solidFill>
                <a:srgbClr val="0D0D0D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874064"/>
            <a:ext cx="12199620" cy="76248"/>
          </a:xfrm>
          <a:prstGeom prst="rect">
            <a:avLst/>
          </a:prstGeom>
        </p:spPr>
      </p:pic>
      <p:sp>
        <p:nvSpPr>
          <p:cNvPr id="8" name="textbox 8"/>
          <p:cNvSpPr/>
          <p:nvPr/>
        </p:nvSpPr>
        <p:spPr>
          <a:xfrm>
            <a:off x="1034184" y="399316"/>
            <a:ext cx="3023853" cy="3196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2000" kern="0" spc="-6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蓝耘智合——物</a:t>
            </a:r>
            <a:r>
              <a:rPr sz="2000" kern="0" spc="-7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流板块</a:t>
            </a:r>
            <a:endParaRPr lang="en-US" altLang="en-US" sz="2000" dirty="0"/>
          </a:p>
        </p:txBody>
      </p:sp>
      <p:sp>
        <p:nvSpPr>
          <p:cNvPr id="10" name="path"/>
          <p:cNvSpPr/>
          <p:nvPr/>
        </p:nvSpPr>
        <p:spPr>
          <a:xfrm>
            <a:off x="295841" y="328132"/>
            <a:ext cx="437661" cy="428512"/>
          </a:xfrm>
          <a:custGeom>
            <a:avLst/>
            <a:gdLst/>
            <a:ahLst/>
            <a:cxnLst/>
            <a:rect l="0" t="0" r="0" b="0"/>
            <a:pathLst>
              <a:path w="688" h="674">
                <a:moveTo>
                  <a:pt x="0" y="167"/>
                </a:moveTo>
                <a:lnTo>
                  <a:pt x="167" y="167"/>
                </a:lnTo>
                <a:lnTo>
                  <a:pt x="167" y="0"/>
                </a:lnTo>
                <a:lnTo>
                  <a:pt x="520" y="0"/>
                </a:lnTo>
                <a:lnTo>
                  <a:pt x="520" y="167"/>
                </a:lnTo>
                <a:lnTo>
                  <a:pt x="688" y="167"/>
                </a:lnTo>
                <a:lnTo>
                  <a:pt x="688" y="506"/>
                </a:lnTo>
                <a:lnTo>
                  <a:pt x="520" y="506"/>
                </a:lnTo>
                <a:lnTo>
                  <a:pt x="520" y="674"/>
                </a:lnTo>
                <a:lnTo>
                  <a:pt x="167" y="674"/>
                </a:lnTo>
                <a:lnTo>
                  <a:pt x="167" y="506"/>
                </a:lnTo>
                <a:lnTo>
                  <a:pt x="0" y="506"/>
                </a:lnTo>
                <a:lnTo>
                  <a:pt x="0" y="167"/>
                </a:lnTo>
              </a:path>
            </a:pathLst>
          </a:custGeom>
          <a:solidFill>
            <a:srgbClr val="0760A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33640" y="2139950"/>
            <a:ext cx="4429760" cy="35661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th"/>
          <p:cNvSpPr/>
          <p:nvPr/>
        </p:nvSpPr>
        <p:spPr>
          <a:xfrm>
            <a:off x="295841" y="328132"/>
            <a:ext cx="437661" cy="428512"/>
          </a:xfrm>
          <a:custGeom>
            <a:avLst/>
            <a:gdLst/>
            <a:ahLst/>
            <a:cxnLst/>
            <a:rect l="0" t="0" r="0" b="0"/>
            <a:pathLst>
              <a:path w="688" h="674">
                <a:moveTo>
                  <a:pt x="0" y="167"/>
                </a:moveTo>
                <a:lnTo>
                  <a:pt x="167" y="167"/>
                </a:lnTo>
                <a:lnTo>
                  <a:pt x="167" y="0"/>
                </a:lnTo>
                <a:lnTo>
                  <a:pt x="520" y="0"/>
                </a:lnTo>
                <a:lnTo>
                  <a:pt x="520" y="167"/>
                </a:lnTo>
                <a:lnTo>
                  <a:pt x="688" y="167"/>
                </a:lnTo>
                <a:lnTo>
                  <a:pt x="688" y="506"/>
                </a:lnTo>
                <a:lnTo>
                  <a:pt x="520" y="506"/>
                </a:lnTo>
                <a:lnTo>
                  <a:pt x="520" y="674"/>
                </a:lnTo>
                <a:lnTo>
                  <a:pt x="167" y="674"/>
                </a:lnTo>
                <a:lnTo>
                  <a:pt x="167" y="506"/>
                </a:lnTo>
                <a:lnTo>
                  <a:pt x="0" y="506"/>
                </a:lnTo>
                <a:lnTo>
                  <a:pt x="0" y="167"/>
                </a:lnTo>
              </a:path>
            </a:pathLst>
          </a:custGeom>
          <a:solidFill>
            <a:srgbClr val="0760A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" name="textbox 8"/>
          <p:cNvSpPr/>
          <p:nvPr/>
        </p:nvSpPr>
        <p:spPr>
          <a:xfrm>
            <a:off x="1034184" y="399316"/>
            <a:ext cx="3023853" cy="3196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2000" kern="0" spc="-6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蓝耘智合——物</a:t>
            </a:r>
            <a:r>
              <a:rPr sz="2000" kern="0" spc="-7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流板块</a:t>
            </a:r>
            <a:endParaRPr lang="en-US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3618230" y="556260"/>
            <a:ext cx="4066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874064"/>
            <a:ext cx="12199620" cy="76248"/>
          </a:xfrm>
          <a:prstGeom prst="rect">
            <a:avLst/>
          </a:prstGeom>
        </p:spPr>
      </p:pic>
      <p:sp>
        <p:nvSpPr>
          <p:cNvPr id="5" name="textbox 2" descr="7b0a202020202262756c6c6574223a20227b5c2263617465676f727949645c223a5c225c222c5c2274656d706c61746549645c223a32303233313437337d220a7d0a"/>
          <p:cNvSpPr/>
          <p:nvPr/>
        </p:nvSpPr>
        <p:spPr>
          <a:xfrm>
            <a:off x="266700" y="1105535"/>
            <a:ext cx="10766425" cy="55613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17780" algn="l" rtl="0" eaLnBrk="0">
              <a:lnSpc>
                <a:spcPct val="96000"/>
              </a:lnSpc>
            </a:pPr>
            <a:r>
              <a:rPr lang="zh-CN" sz="2000" kern="0" spc="-10" dirty="0">
                <a:solidFill>
                  <a:srgbClr val="0760A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目标与规划</a:t>
            </a:r>
            <a:r>
              <a:rPr sz="2000" kern="0" spc="-10" dirty="0">
                <a:solidFill>
                  <a:srgbClr val="0760A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en-US" altLang="en-US" sz="1000" dirty="0"/>
          </a:p>
          <a:p>
            <a:pPr algn="l" rtl="0">
              <a:lnSpc>
                <a:spcPct val="150000"/>
              </a:lnSpc>
              <a:spcBef>
                <a:spcPts val="460"/>
              </a:spcBef>
              <a:buClrTx/>
              <a:buSzTx/>
              <a:buNone/>
            </a:pPr>
            <a:r>
              <a:rPr 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1、仓储和配送业务：</a:t>
            </a:r>
          </a:p>
          <a:p>
            <a:pPr algn="l" rtl="0">
              <a:lnSpc>
                <a:spcPct val="100000"/>
              </a:lnSpc>
              <a:spcBef>
                <a:spcPts val="460"/>
              </a:spcBef>
              <a:buClrTx/>
              <a:buSzTx/>
              <a:buNone/>
            </a:pP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依托青岛总部的物流配送中心，辐射青岛、潍坊、日照等周边地区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按照物流服务的时效性、准确性和安全性要求逐步在各区县建立分仓。</a:t>
            </a:r>
          </a:p>
          <a:p>
            <a:pPr algn="l" rtl="0">
              <a:lnSpc>
                <a:spcPct val="100000"/>
              </a:lnSpc>
              <a:spcBef>
                <a:spcPts val="460"/>
              </a:spcBef>
              <a:buClrTx/>
              <a:buSzTx/>
              <a:buNone/>
            </a:pP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★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2025年上半年在黄岛、即墨、莱西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建立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分仓并开展业务。</a:t>
            </a:r>
          </a:p>
          <a:p>
            <a:pPr algn="l" rtl="0">
              <a:lnSpc>
                <a:spcPct val="100000"/>
              </a:lnSpc>
              <a:spcBef>
                <a:spcPts val="460"/>
              </a:spcBef>
              <a:buClrTx/>
              <a:buSzTx/>
              <a:buNone/>
            </a:pP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★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鲁东分仓：位于烟台，辐射胶东半岛地区；</a:t>
            </a:r>
          </a:p>
          <a:p>
            <a:pPr algn="l" rtl="0">
              <a:lnSpc>
                <a:spcPct val="100000"/>
              </a:lnSpc>
              <a:spcBef>
                <a:spcPts val="460"/>
              </a:spcBef>
              <a:buClrTx/>
              <a:buSzTx/>
              <a:buNone/>
            </a:pP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★  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鲁西分仓：位于济宁，辐射鲁西南地区（济宁、枣庄、菏泽、临沂）；</a:t>
            </a:r>
          </a:p>
          <a:p>
            <a:pPr algn="l" rtl="0">
              <a:lnSpc>
                <a:spcPct val="100000"/>
              </a:lnSpc>
              <a:spcBef>
                <a:spcPts val="460"/>
              </a:spcBef>
              <a:buClrTx/>
              <a:buSzTx/>
              <a:buNone/>
            </a:pP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★  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鲁中分仓：位于济南，辐射（济南、德州、淄博、滨州、泰安）；</a:t>
            </a:r>
          </a:p>
          <a:p>
            <a:pPr algn="l" rtl="0">
              <a:lnSpc>
                <a:spcPct val="100000"/>
              </a:lnSpc>
              <a:spcBef>
                <a:spcPts val="460"/>
              </a:spcBef>
              <a:buClrTx/>
              <a:buSzTx/>
              <a:buNone/>
            </a:pP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★  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全国建分仓：根据业务需求和省内分仓的管理经验拓展省外分仓业务。</a:t>
            </a:r>
          </a:p>
          <a:p>
            <a:pPr algn="l" rtl="0">
              <a:lnSpc>
                <a:spcPct val="150000"/>
              </a:lnSpc>
              <a:spcBef>
                <a:spcPts val="460"/>
              </a:spcBef>
              <a:buClrTx/>
              <a:buSzTx/>
              <a:buNone/>
            </a:pPr>
            <a:r>
              <a:rPr 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2、自营业务</a:t>
            </a:r>
          </a:p>
          <a:p>
            <a:pPr algn="l" rtl="0">
              <a:lnSpc>
                <a:spcPct val="100000"/>
              </a:lnSpc>
              <a:spcBef>
                <a:spcPts val="460"/>
              </a:spcBef>
              <a:buClrTx/>
              <a:buSzTx/>
              <a:buNone/>
            </a:pP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成立自营和代理产品营销中心，2025年自营业务销售产品300个品规，2026年销售产品800个品规。</a:t>
            </a:r>
          </a:p>
          <a:p>
            <a:pPr algn="l" rtl="0">
              <a:lnSpc>
                <a:spcPct val="150000"/>
              </a:lnSpc>
              <a:spcBef>
                <a:spcPts val="460"/>
              </a:spcBef>
              <a:buClrTx/>
              <a:buSzTx/>
              <a:buNone/>
            </a:pPr>
            <a:r>
              <a:rPr 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3、电商平台线上销售板块</a:t>
            </a:r>
          </a:p>
          <a:p>
            <a:pPr algn="l" rtl="0">
              <a:lnSpc>
                <a:spcPct val="100000"/>
              </a:lnSpc>
              <a:spcBef>
                <a:spcPts val="460"/>
              </a:spcBef>
              <a:buClrTx/>
              <a:buSzTx/>
              <a:buNone/>
            </a:pP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通过线上平台2025年销售额预计2000万左右。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4305" y="1223645"/>
            <a:ext cx="6257290" cy="2562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1750" algn="l" eaLnBrk="0">
              <a:lnSpc>
                <a:spcPct val="150000"/>
              </a:lnSpc>
              <a:spcBef>
                <a:spcPts val="460"/>
              </a:spcBef>
              <a:buClrTx/>
              <a:buSzTx/>
              <a:buFontTx/>
            </a:pPr>
            <a:r>
              <a:rPr 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1、会议中心</a:t>
            </a:r>
          </a:p>
          <a:p>
            <a:pPr>
              <a:lnSpc>
                <a:spcPct val="150000"/>
              </a:lnSpc>
            </a:pP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建筑面积23000平米，按照4星+标准建造，宋城演艺项目确定后公司积极与万豪、假日、万达等酒店管理公司完成第一轮现场踏勘谈判，拟引进高端酒管公司运营，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服务上合、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助力上合示范区发展。</a:t>
            </a:r>
          </a:p>
          <a:p>
            <a:endParaRPr lang="zh-CN" altLang="en-US" sz="2000" dirty="0"/>
          </a:p>
        </p:txBody>
      </p:sp>
      <p:sp>
        <p:nvSpPr>
          <p:cNvPr id="4" name="path"/>
          <p:cNvSpPr/>
          <p:nvPr/>
        </p:nvSpPr>
        <p:spPr>
          <a:xfrm>
            <a:off x="295841" y="328132"/>
            <a:ext cx="437661" cy="428512"/>
          </a:xfrm>
          <a:custGeom>
            <a:avLst/>
            <a:gdLst/>
            <a:ahLst/>
            <a:cxnLst/>
            <a:rect l="0" t="0" r="0" b="0"/>
            <a:pathLst>
              <a:path w="688" h="674">
                <a:moveTo>
                  <a:pt x="0" y="167"/>
                </a:moveTo>
                <a:lnTo>
                  <a:pt x="167" y="167"/>
                </a:lnTo>
                <a:lnTo>
                  <a:pt x="167" y="0"/>
                </a:lnTo>
                <a:lnTo>
                  <a:pt x="520" y="0"/>
                </a:lnTo>
                <a:lnTo>
                  <a:pt x="520" y="167"/>
                </a:lnTo>
                <a:lnTo>
                  <a:pt x="688" y="167"/>
                </a:lnTo>
                <a:lnTo>
                  <a:pt x="688" y="506"/>
                </a:lnTo>
                <a:lnTo>
                  <a:pt x="520" y="506"/>
                </a:lnTo>
                <a:lnTo>
                  <a:pt x="520" y="674"/>
                </a:lnTo>
                <a:lnTo>
                  <a:pt x="167" y="674"/>
                </a:lnTo>
                <a:lnTo>
                  <a:pt x="167" y="506"/>
                </a:lnTo>
                <a:lnTo>
                  <a:pt x="0" y="506"/>
                </a:lnTo>
                <a:lnTo>
                  <a:pt x="0" y="167"/>
                </a:lnTo>
              </a:path>
            </a:pathLst>
          </a:custGeom>
          <a:solidFill>
            <a:srgbClr val="0760A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40059" y="414835"/>
            <a:ext cx="2911053" cy="358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l" rtl="0" eaLnBrk="0">
              <a:lnSpc>
                <a:spcPct val="96000"/>
              </a:lnSpc>
            </a:pPr>
            <a:r>
              <a:rPr lang="zh-CN" altLang="en-US" sz="1800" kern="0" spc="-6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蓝耘智合</a:t>
            </a:r>
            <a:r>
              <a:rPr lang="en-US" altLang="zh-CN" sz="1800" kern="0" spc="-6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kern="0" spc="-6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配套设施</a:t>
            </a:r>
            <a:r>
              <a:rPr lang="zh-CN" altLang="en-US" sz="1800" kern="0" spc="-7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板块</a:t>
            </a:r>
            <a:endParaRPr lang="zh-CN" altLang="en-US" sz="1800" dirty="0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3" t="19560" r="37778"/>
          <a:stretch>
            <a:fillRect/>
          </a:stretch>
        </p:blipFill>
        <p:spPr>
          <a:xfrm>
            <a:off x="6340475" y="951230"/>
            <a:ext cx="5855335" cy="5920740"/>
          </a:xfrm>
          <a:custGeom>
            <a:avLst/>
            <a:gdLst>
              <a:gd name="connsiteX0" fmla="*/ 1903444 w 5217745"/>
              <a:gd name="connsiteY0" fmla="*/ 0 h 6858000"/>
              <a:gd name="connsiteX1" fmla="*/ 2093995 w 5217745"/>
              <a:gd name="connsiteY1" fmla="*/ 0 h 6858000"/>
              <a:gd name="connsiteX2" fmla="*/ 2181039 w 5217745"/>
              <a:gd name="connsiteY2" fmla="*/ 0 h 6858000"/>
              <a:gd name="connsiteX3" fmla="*/ 5217745 w 5217745"/>
              <a:gd name="connsiteY3" fmla="*/ 0 h 6858000"/>
              <a:gd name="connsiteX4" fmla="*/ 5217745 w 5217745"/>
              <a:gd name="connsiteY4" fmla="*/ 6858000 h 6858000"/>
              <a:gd name="connsiteX5" fmla="*/ 1761928 w 5217745"/>
              <a:gd name="connsiteY5" fmla="*/ 6858000 h 6858000"/>
              <a:gd name="connsiteX6" fmla="*/ 1766819 w 5217745"/>
              <a:gd name="connsiteY6" fmla="*/ 6857002 h 6858000"/>
              <a:gd name="connsiteX7" fmla="*/ 1859499 w 5217745"/>
              <a:gd name="connsiteY7" fmla="*/ 6713589 h 6858000"/>
              <a:gd name="connsiteX8" fmla="*/ 1701635 w 5217745"/>
              <a:gd name="connsiteY8" fmla="*/ 6563714 h 6858000"/>
              <a:gd name="connsiteX9" fmla="*/ 1360362 w 5217745"/>
              <a:gd name="connsiteY9" fmla="*/ 6563714 h 6858000"/>
              <a:gd name="connsiteX10" fmla="*/ 1271866 w 5217745"/>
              <a:gd name="connsiteY10" fmla="*/ 6455970 h 6858000"/>
              <a:gd name="connsiteX11" fmla="*/ 1376221 w 5217745"/>
              <a:gd name="connsiteY11" fmla="*/ 6362631 h 6858000"/>
              <a:gd name="connsiteX12" fmla="*/ 1951264 w 5217745"/>
              <a:gd name="connsiteY12" fmla="*/ 6362631 h 6858000"/>
              <a:gd name="connsiteX13" fmla="*/ 2016032 w 5217745"/>
              <a:gd name="connsiteY13" fmla="*/ 6362631 h 6858000"/>
              <a:gd name="connsiteX14" fmla="*/ 2185276 w 5217745"/>
              <a:gd name="connsiteY14" fmla="*/ 6217358 h 6858000"/>
              <a:gd name="connsiteX15" fmla="*/ 2016032 w 5217745"/>
              <a:gd name="connsiteY15" fmla="*/ 6072084 h 6858000"/>
              <a:gd name="connsiteX16" fmla="*/ 524069 w 5217745"/>
              <a:gd name="connsiteY16" fmla="*/ 6072084 h 6858000"/>
              <a:gd name="connsiteX17" fmla="*/ 451069 w 5217745"/>
              <a:gd name="connsiteY17" fmla="*/ 5970150 h 6858000"/>
              <a:gd name="connsiteX18" fmla="*/ 555545 w 5217745"/>
              <a:gd name="connsiteY18" fmla="*/ 5874148 h 6858000"/>
              <a:gd name="connsiteX19" fmla="*/ 1730932 w 5217745"/>
              <a:gd name="connsiteY19" fmla="*/ 5874148 h 6858000"/>
              <a:gd name="connsiteX20" fmla="*/ 1765313 w 5217745"/>
              <a:gd name="connsiteY20" fmla="*/ 5874148 h 6858000"/>
              <a:gd name="connsiteX21" fmla="*/ 1859499 w 5217745"/>
              <a:gd name="connsiteY21" fmla="*/ 5796306 h 6858000"/>
              <a:gd name="connsiteX22" fmla="*/ 1765313 w 5217745"/>
              <a:gd name="connsiteY22" fmla="*/ 5718463 h 6858000"/>
              <a:gd name="connsiteX23" fmla="*/ 1730932 w 5217745"/>
              <a:gd name="connsiteY23" fmla="*/ 5718463 h 6858000"/>
              <a:gd name="connsiteX24" fmla="*/ 1004563 w 5217745"/>
              <a:gd name="connsiteY24" fmla="*/ 5718463 h 6858000"/>
              <a:gd name="connsiteX25" fmla="*/ 895002 w 5217745"/>
              <a:gd name="connsiteY25" fmla="*/ 5601396 h 6858000"/>
              <a:gd name="connsiteX26" fmla="*/ 1008315 w 5217745"/>
              <a:gd name="connsiteY26" fmla="*/ 5498978 h 6858000"/>
              <a:gd name="connsiteX27" fmla="*/ 1502125 w 5217745"/>
              <a:gd name="connsiteY27" fmla="*/ 5498978 h 6858000"/>
              <a:gd name="connsiteX28" fmla="*/ 1510842 w 5217745"/>
              <a:gd name="connsiteY28" fmla="*/ 5498978 h 6858000"/>
              <a:gd name="connsiteX29" fmla="*/ 1510842 w 5217745"/>
              <a:gd name="connsiteY29" fmla="*/ 5498615 h 6858000"/>
              <a:gd name="connsiteX30" fmla="*/ 1672943 w 5217745"/>
              <a:gd name="connsiteY30" fmla="*/ 5346925 h 6858000"/>
              <a:gd name="connsiteX31" fmla="*/ 1510842 w 5217745"/>
              <a:gd name="connsiteY31" fmla="*/ 5195235 h 6858000"/>
              <a:gd name="connsiteX32" fmla="*/ 1510842 w 5217745"/>
              <a:gd name="connsiteY32" fmla="*/ 5194872 h 6858000"/>
              <a:gd name="connsiteX33" fmla="*/ 1502125 w 5217745"/>
              <a:gd name="connsiteY33" fmla="*/ 5194872 h 6858000"/>
              <a:gd name="connsiteX34" fmla="*/ 1413387 w 5217745"/>
              <a:gd name="connsiteY34" fmla="*/ 5194872 h 6858000"/>
              <a:gd name="connsiteX35" fmla="*/ 1303827 w 5217745"/>
              <a:gd name="connsiteY35" fmla="*/ 5077805 h 6858000"/>
              <a:gd name="connsiteX36" fmla="*/ 1417140 w 5217745"/>
              <a:gd name="connsiteY36" fmla="*/ 4975387 h 6858000"/>
              <a:gd name="connsiteX37" fmla="*/ 1543650 w 5217745"/>
              <a:gd name="connsiteY37" fmla="*/ 4975387 h 6858000"/>
              <a:gd name="connsiteX38" fmla="*/ 1545950 w 5217745"/>
              <a:gd name="connsiteY38" fmla="*/ 4975387 h 6858000"/>
              <a:gd name="connsiteX39" fmla="*/ 1545950 w 5217745"/>
              <a:gd name="connsiteY39" fmla="*/ 4975266 h 6858000"/>
              <a:gd name="connsiteX40" fmla="*/ 1714467 w 5217745"/>
              <a:gd name="connsiteY40" fmla="*/ 4823334 h 6858000"/>
              <a:gd name="connsiteX41" fmla="*/ 1545950 w 5217745"/>
              <a:gd name="connsiteY41" fmla="*/ 4671402 h 6858000"/>
              <a:gd name="connsiteX42" fmla="*/ 1545950 w 5217745"/>
              <a:gd name="connsiteY42" fmla="*/ 4671280 h 6858000"/>
              <a:gd name="connsiteX43" fmla="*/ 1543650 w 5217745"/>
              <a:gd name="connsiteY43" fmla="*/ 4671280 h 6858000"/>
              <a:gd name="connsiteX44" fmla="*/ 1221868 w 5217745"/>
              <a:gd name="connsiteY44" fmla="*/ 4671280 h 6858000"/>
              <a:gd name="connsiteX45" fmla="*/ 1112307 w 5217745"/>
              <a:gd name="connsiteY45" fmla="*/ 4554214 h 6858000"/>
              <a:gd name="connsiteX46" fmla="*/ 1225621 w 5217745"/>
              <a:gd name="connsiteY46" fmla="*/ 4451796 h 6858000"/>
              <a:gd name="connsiteX47" fmla="*/ 1494862 w 5217745"/>
              <a:gd name="connsiteY47" fmla="*/ 4451796 h 6858000"/>
              <a:gd name="connsiteX48" fmla="*/ 1526096 w 5217745"/>
              <a:gd name="connsiteY48" fmla="*/ 4451796 h 6858000"/>
              <a:gd name="connsiteX49" fmla="*/ 1632993 w 5217745"/>
              <a:gd name="connsiteY49" fmla="*/ 4366448 h 6858000"/>
              <a:gd name="connsiteX50" fmla="*/ 1526096 w 5217745"/>
              <a:gd name="connsiteY50" fmla="*/ 4281099 h 6858000"/>
              <a:gd name="connsiteX51" fmla="*/ 1494862 w 5217745"/>
              <a:gd name="connsiteY51" fmla="*/ 4281099 h 6858000"/>
              <a:gd name="connsiteX52" fmla="*/ 1403460 w 5217745"/>
              <a:gd name="connsiteY52" fmla="*/ 4281099 h 6858000"/>
              <a:gd name="connsiteX53" fmla="*/ 1229616 w 5217745"/>
              <a:gd name="connsiteY53" fmla="*/ 4098659 h 6858000"/>
              <a:gd name="connsiteX54" fmla="*/ 1408303 w 5217745"/>
              <a:gd name="connsiteY54" fmla="*/ 3933047 h 6858000"/>
              <a:gd name="connsiteX55" fmla="*/ 1582753 w 5217745"/>
              <a:gd name="connsiteY55" fmla="*/ 3933047 h 6858000"/>
              <a:gd name="connsiteX56" fmla="*/ 1913856 w 5217745"/>
              <a:gd name="connsiteY56" fmla="*/ 3933047 h 6858000"/>
              <a:gd name="connsiteX57" fmla="*/ 2020753 w 5217745"/>
              <a:gd name="connsiteY57" fmla="*/ 3836440 h 6858000"/>
              <a:gd name="connsiteX58" fmla="*/ 1913856 w 5217745"/>
              <a:gd name="connsiteY58" fmla="*/ 3739833 h 6858000"/>
              <a:gd name="connsiteX59" fmla="*/ 1580815 w 5217745"/>
              <a:gd name="connsiteY59" fmla="*/ 3739833 h 6858000"/>
              <a:gd name="connsiteX60" fmla="*/ 1498252 w 5217745"/>
              <a:gd name="connsiteY60" fmla="*/ 3739833 h 6858000"/>
              <a:gd name="connsiteX61" fmla="*/ 1417625 w 5217745"/>
              <a:gd name="connsiteY61" fmla="*/ 3656785 h 6858000"/>
              <a:gd name="connsiteX62" fmla="*/ 1501641 w 5217745"/>
              <a:gd name="connsiteY62" fmla="*/ 3578700 h 6858000"/>
              <a:gd name="connsiteX63" fmla="*/ 1579847 w 5217745"/>
              <a:gd name="connsiteY63" fmla="*/ 3578700 h 6858000"/>
              <a:gd name="connsiteX64" fmla="*/ 1715920 w 5217745"/>
              <a:gd name="connsiteY64" fmla="*/ 3578700 h 6858000"/>
              <a:gd name="connsiteX65" fmla="*/ 1822939 w 5217745"/>
              <a:gd name="connsiteY65" fmla="*/ 3499647 h 6858000"/>
              <a:gd name="connsiteX66" fmla="*/ 1715920 w 5217745"/>
              <a:gd name="connsiteY66" fmla="*/ 3420594 h 6858000"/>
              <a:gd name="connsiteX67" fmla="*/ 1578999 w 5217745"/>
              <a:gd name="connsiteY67" fmla="*/ 3420594 h 6858000"/>
              <a:gd name="connsiteX68" fmla="*/ 109312 w 5217745"/>
              <a:gd name="connsiteY68" fmla="*/ 3420594 h 6858000"/>
              <a:gd name="connsiteX69" fmla="*/ 236 w 5217745"/>
              <a:gd name="connsiteY69" fmla="*/ 3304012 h 6858000"/>
              <a:gd name="connsiteX70" fmla="*/ 113065 w 5217745"/>
              <a:gd name="connsiteY70" fmla="*/ 3201957 h 6858000"/>
              <a:gd name="connsiteX71" fmla="*/ 1476339 w 5217745"/>
              <a:gd name="connsiteY71" fmla="*/ 3201957 h 6858000"/>
              <a:gd name="connsiteX72" fmla="*/ 1494620 w 5217745"/>
              <a:gd name="connsiteY72" fmla="*/ 3201957 h 6858000"/>
              <a:gd name="connsiteX73" fmla="*/ 1494620 w 5217745"/>
              <a:gd name="connsiteY73" fmla="*/ 3201230 h 6858000"/>
              <a:gd name="connsiteX74" fmla="*/ 1672701 w 5217745"/>
              <a:gd name="connsiteY74" fmla="*/ 3049540 h 6858000"/>
              <a:gd name="connsiteX75" fmla="*/ 1494620 w 5217745"/>
              <a:gd name="connsiteY75" fmla="*/ 2897850 h 6858000"/>
              <a:gd name="connsiteX76" fmla="*/ 1494620 w 5217745"/>
              <a:gd name="connsiteY76" fmla="*/ 2897124 h 6858000"/>
              <a:gd name="connsiteX77" fmla="*/ 1476339 w 5217745"/>
              <a:gd name="connsiteY77" fmla="*/ 2897124 h 6858000"/>
              <a:gd name="connsiteX78" fmla="*/ 1079984 w 5217745"/>
              <a:gd name="connsiteY78" fmla="*/ 2897124 h 6858000"/>
              <a:gd name="connsiteX79" fmla="*/ 970907 w 5217745"/>
              <a:gd name="connsiteY79" fmla="*/ 2780541 h 6858000"/>
              <a:gd name="connsiteX80" fmla="*/ 1083737 w 5217745"/>
              <a:gd name="connsiteY80" fmla="*/ 2678487 h 6858000"/>
              <a:gd name="connsiteX81" fmla="*/ 1168238 w 5217745"/>
              <a:gd name="connsiteY81" fmla="*/ 2678487 h 6858000"/>
              <a:gd name="connsiteX82" fmla="*/ 1175380 w 5217745"/>
              <a:gd name="connsiteY82" fmla="*/ 2678487 h 6858000"/>
              <a:gd name="connsiteX83" fmla="*/ 1175380 w 5217745"/>
              <a:gd name="connsiteY83" fmla="*/ 2678244 h 6858000"/>
              <a:gd name="connsiteX84" fmla="*/ 1364721 w 5217745"/>
              <a:gd name="connsiteY84" fmla="*/ 2526070 h 6858000"/>
              <a:gd name="connsiteX85" fmla="*/ 1175380 w 5217745"/>
              <a:gd name="connsiteY85" fmla="*/ 2373896 h 6858000"/>
              <a:gd name="connsiteX86" fmla="*/ 1175380 w 5217745"/>
              <a:gd name="connsiteY86" fmla="*/ 2373654 h 6858000"/>
              <a:gd name="connsiteX87" fmla="*/ 1168238 w 5217745"/>
              <a:gd name="connsiteY87" fmla="*/ 2373654 h 6858000"/>
              <a:gd name="connsiteX88" fmla="*/ 607481 w 5217745"/>
              <a:gd name="connsiteY88" fmla="*/ 2373654 h 6858000"/>
              <a:gd name="connsiteX89" fmla="*/ 498404 w 5217745"/>
              <a:gd name="connsiteY89" fmla="*/ 2257071 h 6858000"/>
              <a:gd name="connsiteX90" fmla="*/ 611234 w 5217745"/>
              <a:gd name="connsiteY90" fmla="*/ 2155016 h 6858000"/>
              <a:gd name="connsiteX91" fmla="*/ 1258308 w 5217745"/>
              <a:gd name="connsiteY91" fmla="*/ 2155016 h 6858000"/>
              <a:gd name="connsiteX92" fmla="*/ 1311090 w 5217745"/>
              <a:gd name="connsiteY92" fmla="*/ 2155016 h 6858000"/>
              <a:gd name="connsiteX93" fmla="*/ 1418956 w 5217745"/>
              <a:gd name="connsiteY93" fmla="*/ 2045698 h 6858000"/>
              <a:gd name="connsiteX94" fmla="*/ 1311090 w 5217745"/>
              <a:gd name="connsiteY94" fmla="*/ 1936379 h 6858000"/>
              <a:gd name="connsiteX95" fmla="*/ 1258308 w 5217745"/>
              <a:gd name="connsiteY95" fmla="*/ 1936379 h 6858000"/>
              <a:gd name="connsiteX96" fmla="*/ 1174533 w 5217745"/>
              <a:gd name="connsiteY96" fmla="*/ 1936379 h 6858000"/>
              <a:gd name="connsiteX97" fmla="*/ 1017274 w 5217745"/>
              <a:gd name="connsiteY97" fmla="*/ 1779120 h 6858000"/>
              <a:gd name="connsiteX98" fmla="*/ 1174533 w 5217745"/>
              <a:gd name="connsiteY98" fmla="*/ 1621861 h 6858000"/>
              <a:gd name="connsiteX99" fmla="*/ 1459149 w 5217745"/>
              <a:gd name="connsiteY99" fmla="*/ 1621861 h 6858000"/>
              <a:gd name="connsiteX100" fmla="*/ 1502489 w 5217745"/>
              <a:gd name="connsiteY100" fmla="*/ 1621861 h 6858000"/>
              <a:gd name="connsiteX101" fmla="*/ 1516169 w 5217745"/>
              <a:gd name="connsiteY101" fmla="*/ 1621861 h 6858000"/>
              <a:gd name="connsiteX102" fmla="*/ 1604907 w 5217745"/>
              <a:gd name="connsiteY102" fmla="*/ 1571621 h 6858000"/>
              <a:gd name="connsiteX103" fmla="*/ 1619918 w 5217745"/>
              <a:gd name="connsiteY103" fmla="*/ 1523681 h 6858000"/>
              <a:gd name="connsiteX104" fmla="*/ 1619797 w 5217745"/>
              <a:gd name="connsiteY104" fmla="*/ 1521138 h 6858000"/>
              <a:gd name="connsiteX105" fmla="*/ 1619918 w 5217745"/>
              <a:gd name="connsiteY105" fmla="*/ 1518112 h 6858000"/>
              <a:gd name="connsiteX106" fmla="*/ 1516169 w 5217745"/>
              <a:gd name="connsiteY106" fmla="*/ 1414362 h 6858000"/>
              <a:gd name="connsiteX107" fmla="*/ 1425615 w 5217745"/>
              <a:gd name="connsiteY107" fmla="*/ 1414362 h 6858000"/>
              <a:gd name="connsiteX108" fmla="*/ 1042697 w 5217745"/>
              <a:gd name="connsiteY108" fmla="*/ 1414362 h 6858000"/>
              <a:gd name="connsiteX109" fmla="*/ 326739 w 5217745"/>
              <a:gd name="connsiteY109" fmla="*/ 1414362 h 6858000"/>
              <a:gd name="connsiteX110" fmla="*/ 169722 w 5217745"/>
              <a:gd name="connsiteY110" fmla="*/ 1249476 h 6858000"/>
              <a:gd name="connsiteX111" fmla="*/ 331218 w 5217745"/>
              <a:gd name="connsiteY111" fmla="*/ 1099844 h 6858000"/>
              <a:gd name="connsiteX112" fmla="*/ 999720 w 5217745"/>
              <a:gd name="connsiteY112" fmla="*/ 1099844 h 6858000"/>
              <a:gd name="connsiteX113" fmla="*/ 1017274 w 5217745"/>
              <a:gd name="connsiteY113" fmla="*/ 1099844 h 6858000"/>
              <a:gd name="connsiteX114" fmla="*/ 1017274 w 5217745"/>
              <a:gd name="connsiteY114" fmla="*/ 1098633 h 6858000"/>
              <a:gd name="connsiteX115" fmla="*/ 1117150 w 5217745"/>
              <a:gd name="connsiteY115" fmla="*/ 1004084 h 6858000"/>
              <a:gd name="connsiteX116" fmla="*/ 999720 w 5217745"/>
              <a:gd name="connsiteY116" fmla="*/ 908325 h 6858000"/>
              <a:gd name="connsiteX117" fmla="*/ 909045 w 5217745"/>
              <a:gd name="connsiteY117" fmla="*/ 908325 h 6858000"/>
              <a:gd name="connsiteX118" fmla="*/ 826481 w 5217745"/>
              <a:gd name="connsiteY118" fmla="*/ 829514 h 6858000"/>
              <a:gd name="connsiteX119" fmla="*/ 826481 w 5217745"/>
              <a:gd name="connsiteY119" fmla="*/ 828424 h 6858000"/>
              <a:gd name="connsiteX120" fmla="*/ 917519 w 5217745"/>
              <a:gd name="connsiteY120" fmla="*/ 737386 h 6858000"/>
              <a:gd name="connsiteX121" fmla="*/ 1342808 w 5217745"/>
              <a:gd name="connsiteY121" fmla="*/ 737386 h 6858000"/>
              <a:gd name="connsiteX122" fmla="*/ 1390144 w 5217745"/>
              <a:gd name="connsiteY122" fmla="*/ 737386 h 6858000"/>
              <a:gd name="connsiteX123" fmla="*/ 1591227 w 5217745"/>
              <a:gd name="connsiteY123" fmla="*/ 557004 h 6858000"/>
              <a:gd name="connsiteX124" fmla="*/ 1390144 w 5217745"/>
              <a:gd name="connsiteY124" fmla="*/ 376622 h 6858000"/>
              <a:gd name="connsiteX125" fmla="*/ 1342808 w 5217745"/>
              <a:gd name="connsiteY125" fmla="*/ 376622 h 6858000"/>
              <a:gd name="connsiteX126" fmla="*/ 1198382 w 5217745"/>
              <a:gd name="connsiteY126" fmla="*/ 376622 h 6858000"/>
              <a:gd name="connsiteX127" fmla="*/ 1107465 w 5217745"/>
              <a:gd name="connsiteY127" fmla="*/ 282800 h 6858000"/>
              <a:gd name="connsiteX128" fmla="*/ 1202256 w 5217745"/>
              <a:gd name="connsiteY128" fmla="*/ 194546 h 6858000"/>
              <a:gd name="connsiteX129" fmla="*/ 1818580 w 5217745"/>
              <a:gd name="connsiteY129" fmla="*/ 194546 h 6858000"/>
              <a:gd name="connsiteX130" fmla="*/ 1903323 w 5217745"/>
              <a:gd name="connsiteY130" fmla="*/ 194546 h 6858000"/>
              <a:gd name="connsiteX131" fmla="*/ 1997993 w 5217745"/>
              <a:gd name="connsiteY131" fmla="*/ 119367 h 6858000"/>
              <a:gd name="connsiteX132" fmla="*/ 2001504 w 5217745"/>
              <a:gd name="connsiteY132" fmla="*/ 96486 h 6858000"/>
              <a:gd name="connsiteX133" fmla="*/ 1995451 w 5217745"/>
              <a:gd name="connsiteY133" fmla="*/ 65979 h 6858000"/>
              <a:gd name="connsiteX134" fmla="*/ 1903444 w 5217745"/>
              <a:gd name="connsiteY13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217745" h="6858000">
                <a:moveTo>
                  <a:pt x="1903444" y="0"/>
                </a:moveTo>
                <a:lnTo>
                  <a:pt x="2093995" y="0"/>
                </a:lnTo>
                <a:lnTo>
                  <a:pt x="2181039" y="0"/>
                </a:lnTo>
                <a:lnTo>
                  <a:pt x="5217745" y="0"/>
                </a:lnTo>
                <a:lnTo>
                  <a:pt x="5217745" y="6858000"/>
                </a:lnTo>
                <a:lnTo>
                  <a:pt x="1761928" y="6858000"/>
                </a:lnTo>
                <a:lnTo>
                  <a:pt x="1766819" y="6857002"/>
                </a:lnTo>
                <a:cubicBezTo>
                  <a:pt x="1822159" y="6833304"/>
                  <a:pt x="1860679" y="6777872"/>
                  <a:pt x="1859499" y="6713589"/>
                </a:cubicBezTo>
                <a:cubicBezTo>
                  <a:pt x="1857925" y="6629572"/>
                  <a:pt x="1785773" y="6563714"/>
                  <a:pt x="1701635" y="6563714"/>
                </a:cubicBezTo>
                <a:lnTo>
                  <a:pt x="1360362" y="6563714"/>
                </a:lnTo>
                <a:cubicBezTo>
                  <a:pt x="1307943" y="6557419"/>
                  <a:pt x="1267871" y="6511053"/>
                  <a:pt x="1271866" y="6455970"/>
                </a:cubicBezTo>
                <a:cubicBezTo>
                  <a:pt x="1275740" y="6402582"/>
                  <a:pt x="1322712" y="6362631"/>
                  <a:pt x="1376221" y="6362631"/>
                </a:cubicBezTo>
                <a:lnTo>
                  <a:pt x="1951264" y="6362631"/>
                </a:lnTo>
                <a:lnTo>
                  <a:pt x="2016032" y="6362631"/>
                </a:lnTo>
                <a:cubicBezTo>
                  <a:pt x="2109491" y="6362631"/>
                  <a:pt x="2185276" y="6297621"/>
                  <a:pt x="2185276" y="6217358"/>
                </a:cubicBezTo>
                <a:cubicBezTo>
                  <a:pt x="2185276" y="6137094"/>
                  <a:pt x="2109491" y="6072084"/>
                  <a:pt x="2016032" y="6072084"/>
                </a:cubicBezTo>
                <a:lnTo>
                  <a:pt x="524069" y="6072084"/>
                </a:lnTo>
                <a:cubicBezTo>
                  <a:pt x="480366" y="6059614"/>
                  <a:pt x="448769" y="6018454"/>
                  <a:pt x="451069" y="5970150"/>
                </a:cubicBezTo>
                <a:cubicBezTo>
                  <a:pt x="453612" y="5915672"/>
                  <a:pt x="501068" y="5874148"/>
                  <a:pt x="555545" y="5874148"/>
                </a:cubicBezTo>
                <a:lnTo>
                  <a:pt x="1730932" y="5874148"/>
                </a:lnTo>
                <a:lnTo>
                  <a:pt x="1765313" y="5874148"/>
                </a:lnTo>
                <a:cubicBezTo>
                  <a:pt x="1817370" y="5874148"/>
                  <a:pt x="1859499" y="5839282"/>
                  <a:pt x="1859499" y="5796306"/>
                </a:cubicBezTo>
                <a:cubicBezTo>
                  <a:pt x="1859499" y="5753328"/>
                  <a:pt x="1817370" y="5718463"/>
                  <a:pt x="1765313" y="5718463"/>
                </a:cubicBezTo>
                <a:lnTo>
                  <a:pt x="1730932" y="5718463"/>
                </a:lnTo>
                <a:lnTo>
                  <a:pt x="1004563" y="5718463"/>
                </a:lnTo>
                <a:cubicBezTo>
                  <a:pt x="941489" y="5718463"/>
                  <a:pt x="890886" y="5665317"/>
                  <a:pt x="895002" y="5601396"/>
                </a:cubicBezTo>
                <a:cubicBezTo>
                  <a:pt x="898876" y="5543045"/>
                  <a:pt x="949843" y="5498978"/>
                  <a:pt x="1008315" y="5498978"/>
                </a:cubicBezTo>
                <a:lnTo>
                  <a:pt x="1502125" y="5498978"/>
                </a:lnTo>
                <a:lnTo>
                  <a:pt x="1510842" y="5498978"/>
                </a:lnTo>
                <a:lnTo>
                  <a:pt x="1510842" y="5498615"/>
                </a:lnTo>
                <a:cubicBezTo>
                  <a:pt x="1601033" y="5494499"/>
                  <a:pt x="1672943" y="5428279"/>
                  <a:pt x="1672943" y="5346925"/>
                </a:cubicBezTo>
                <a:cubicBezTo>
                  <a:pt x="1672943" y="5265572"/>
                  <a:pt x="1601154" y="5199230"/>
                  <a:pt x="1510842" y="5195235"/>
                </a:cubicBezTo>
                <a:lnTo>
                  <a:pt x="1510842" y="5194872"/>
                </a:lnTo>
                <a:lnTo>
                  <a:pt x="1502125" y="5194872"/>
                </a:lnTo>
                <a:lnTo>
                  <a:pt x="1413387" y="5194872"/>
                </a:lnTo>
                <a:cubicBezTo>
                  <a:pt x="1350314" y="5194872"/>
                  <a:pt x="1299711" y="5141726"/>
                  <a:pt x="1303827" y="5077805"/>
                </a:cubicBezTo>
                <a:cubicBezTo>
                  <a:pt x="1307701" y="5019454"/>
                  <a:pt x="1358668" y="4975387"/>
                  <a:pt x="1417140" y="4975387"/>
                </a:cubicBezTo>
                <a:lnTo>
                  <a:pt x="1543650" y="4975387"/>
                </a:lnTo>
                <a:lnTo>
                  <a:pt x="1545950" y="4975387"/>
                </a:lnTo>
                <a:lnTo>
                  <a:pt x="1545950" y="4975266"/>
                </a:lnTo>
                <a:cubicBezTo>
                  <a:pt x="1639167" y="4974177"/>
                  <a:pt x="1714467" y="4906624"/>
                  <a:pt x="1714467" y="4823334"/>
                </a:cubicBezTo>
                <a:cubicBezTo>
                  <a:pt x="1714467" y="4740044"/>
                  <a:pt x="1639167" y="4672491"/>
                  <a:pt x="1545950" y="4671402"/>
                </a:cubicBezTo>
                <a:lnTo>
                  <a:pt x="1545950" y="4671280"/>
                </a:lnTo>
                <a:lnTo>
                  <a:pt x="1543650" y="4671280"/>
                </a:lnTo>
                <a:lnTo>
                  <a:pt x="1221868" y="4671280"/>
                </a:lnTo>
                <a:cubicBezTo>
                  <a:pt x="1158795" y="4671280"/>
                  <a:pt x="1108191" y="4618135"/>
                  <a:pt x="1112307" y="4554214"/>
                </a:cubicBezTo>
                <a:cubicBezTo>
                  <a:pt x="1116181" y="4495862"/>
                  <a:pt x="1167148" y="4451796"/>
                  <a:pt x="1225621" y="4451796"/>
                </a:cubicBezTo>
                <a:lnTo>
                  <a:pt x="1494862" y="4451796"/>
                </a:lnTo>
                <a:lnTo>
                  <a:pt x="1526096" y="4451796"/>
                </a:lnTo>
                <a:cubicBezTo>
                  <a:pt x="1585053" y="4451796"/>
                  <a:pt x="1632993" y="4413662"/>
                  <a:pt x="1632993" y="4366448"/>
                </a:cubicBezTo>
                <a:cubicBezTo>
                  <a:pt x="1632993" y="4319355"/>
                  <a:pt x="1585174" y="4281099"/>
                  <a:pt x="1526096" y="4281099"/>
                </a:cubicBezTo>
                <a:lnTo>
                  <a:pt x="1494862" y="4281099"/>
                </a:lnTo>
                <a:lnTo>
                  <a:pt x="1403460" y="4281099"/>
                </a:lnTo>
                <a:cubicBezTo>
                  <a:pt x="1304553" y="4281099"/>
                  <a:pt x="1224895" y="4198535"/>
                  <a:pt x="1229616" y="4098659"/>
                </a:cubicBezTo>
                <a:cubicBezTo>
                  <a:pt x="1233974" y="4005079"/>
                  <a:pt x="1314601" y="3933047"/>
                  <a:pt x="1408303" y="3933047"/>
                </a:cubicBezTo>
                <a:lnTo>
                  <a:pt x="1582753" y="3933047"/>
                </a:lnTo>
                <a:lnTo>
                  <a:pt x="1913856" y="3933047"/>
                </a:lnTo>
                <a:cubicBezTo>
                  <a:pt x="1972813" y="3933047"/>
                  <a:pt x="2020753" y="3889828"/>
                  <a:pt x="2020753" y="3836440"/>
                </a:cubicBezTo>
                <a:cubicBezTo>
                  <a:pt x="2020753" y="3783052"/>
                  <a:pt x="1972934" y="3739833"/>
                  <a:pt x="1913856" y="3739833"/>
                </a:cubicBezTo>
                <a:lnTo>
                  <a:pt x="1580815" y="3739833"/>
                </a:lnTo>
                <a:lnTo>
                  <a:pt x="1498252" y="3739833"/>
                </a:lnTo>
                <a:cubicBezTo>
                  <a:pt x="1452853" y="3739833"/>
                  <a:pt x="1416293" y="3702425"/>
                  <a:pt x="1417625" y="3656785"/>
                </a:cubicBezTo>
                <a:cubicBezTo>
                  <a:pt x="1418956" y="3612719"/>
                  <a:pt x="1457454" y="3578700"/>
                  <a:pt x="1501641" y="3578700"/>
                </a:cubicBezTo>
                <a:lnTo>
                  <a:pt x="1579847" y="3578700"/>
                </a:lnTo>
                <a:lnTo>
                  <a:pt x="1715920" y="3578700"/>
                </a:lnTo>
                <a:cubicBezTo>
                  <a:pt x="1774998" y="3578700"/>
                  <a:pt x="1822939" y="3543350"/>
                  <a:pt x="1822939" y="3499647"/>
                </a:cubicBezTo>
                <a:cubicBezTo>
                  <a:pt x="1822939" y="3455944"/>
                  <a:pt x="1774998" y="3420594"/>
                  <a:pt x="1715920" y="3420594"/>
                </a:cubicBezTo>
                <a:lnTo>
                  <a:pt x="1578999" y="3420594"/>
                </a:lnTo>
                <a:lnTo>
                  <a:pt x="109312" y="3420594"/>
                </a:lnTo>
                <a:cubicBezTo>
                  <a:pt x="46603" y="3420594"/>
                  <a:pt x="-3880" y="3367690"/>
                  <a:pt x="236" y="3304012"/>
                </a:cubicBezTo>
                <a:cubicBezTo>
                  <a:pt x="3989" y="3245902"/>
                  <a:pt x="54835" y="3201957"/>
                  <a:pt x="113065" y="3201957"/>
                </a:cubicBezTo>
                <a:lnTo>
                  <a:pt x="1476339" y="3201957"/>
                </a:lnTo>
                <a:lnTo>
                  <a:pt x="1494620" y="3201957"/>
                </a:lnTo>
                <a:lnTo>
                  <a:pt x="1494620" y="3201230"/>
                </a:lnTo>
                <a:cubicBezTo>
                  <a:pt x="1594495" y="3194088"/>
                  <a:pt x="1672701" y="3128956"/>
                  <a:pt x="1672701" y="3049540"/>
                </a:cubicBezTo>
                <a:cubicBezTo>
                  <a:pt x="1672701" y="2970245"/>
                  <a:pt x="1594495" y="2904993"/>
                  <a:pt x="1494620" y="2897850"/>
                </a:cubicBezTo>
                <a:lnTo>
                  <a:pt x="1494620" y="2897124"/>
                </a:lnTo>
                <a:lnTo>
                  <a:pt x="1476339" y="2897124"/>
                </a:lnTo>
                <a:lnTo>
                  <a:pt x="1079984" y="2897124"/>
                </a:lnTo>
                <a:cubicBezTo>
                  <a:pt x="1017274" y="2897124"/>
                  <a:pt x="966791" y="2844220"/>
                  <a:pt x="970907" y="2780541"/>
                </a:cubicBezTo>
                <a:cubicBezTo>
                  <a:pt x="974660" y="2722432"/>
                  <a:pt x="1025506" y="2678487"/>
                  <a:pt x="1083737" y="2678487"/>
                </a:cubicBezTo>
                <a:lnTo>
                  <a:pt x="1168238" y="2678487"/>
                </a:lnTo>
                <a:lnTo>
                  <a:pt x="1175380" y="2678487"/>
                </a:lnTo>
                <a:lnTo>
                  <a:pt x="1175380" y="2678244"/>
                </a:lnTo>
                <a:cubicBezTo>
                  <a:pt x="1280583" y="2675339"/>
                  <a:pt x="1364721" y="2608392"/>
                  <a:pt x="1364721" y="2526070"/>
                </a:cubicBezTo>
                <a:cubicBezTo>
                  <a:pt x="1364721" y="2443748"/>
                  <a:pt x="1280583" y="2376801"/>
                  <a:pt x="1175380" y="2373896"/>
                </a:cubicBezTo>
                <a:lnTo>
                  <a:pt x="1175380" y="2373654"/>
                </a:lnTo>
                <a:lnTo>
                  <a:pt x="1168238" y="2373654"/>
                </a:lnTo>
                <a:lnTo>
                  <a:pt x="607481" y="2373654"/>
                </a:lnTo>
                <a:cubicBezTo>
                  <a:pt x="544771" y="2373654"/>
                  <a:pt x="494288" y="2320750"/>
                  <a:pt x="498404" y="2257071"/>
                </a:cubicBezTo>
                <a:cubicBezTo>
                  <a:pt x="502157" y="2198962"/>
                  <a:pt x="553003" y="2155016"/>
                  <a:pt x="611234" y="2155016"/>
                </a:cubicBezTo>
                <a:lnTo>
                  <a:pt x="1258308" y="2155016"/>
                </a:lnTo>
                <a:lnTo>
                  <a:pt x="1311090" y="2155016"/>
                </a:lnTo>
                <a:cubicBezTo>
                  <a:pt x="1370653" y="2155016"/>
                  <a:pt x="1418956" y="2106108"/>
                  <a:pt x="1418956" y="2045698"/>
                </a:cubicBezTo>
                <a:cubicBezTo>
                  <a:pt x="1418956" y="1985288"/>
                  <a:pt x="1370653" y="1936379"/>
                  <a:pt x="1311090" y="1936379"/>
                </a:cubicBezTo>
                <a:lnTo>
                  <a:pt x="1258308" y="1936379"/>
                </a:lnTo>
                <a:lnTo>
                  <a:pt x="1174533" y="1936379"/>
                </a:lnTo>
                <a:cubicBezTo>
                  <a:pt x="1087732" y="1936379"/>
                  <a:pt x="1017274" y="1865922"/>
                  <a:pt x="1017274" y="1779120"/>
                </a:cubicBezTo>
                <a:cubicBezTo>
                  <a:pt x="1017274" y="1692319"/>
                  <a:pt x="1087732" y="1621861"/>
                  <a:pt x="1174533" y="1621861"/>
                </a:cubicBezTo>
                <a:lnTo>
                  <a:pt x="1459149" y="1621861"/>
                </a:lnTo>
                <a:lnTo>
                  <a:pt x="1502489" y="1621861"/>
                </a:lnTo>
                <a:lnTo>
                  <a:pt x="1516169" y="1621861"/>
                </a:lnTo>
                <a:cubicBezTo>
                  <a:pt x="1553819" y="1621861"/>
                  <a:pt x="1586748" y="1601765"/>
                  <a:pt x="1604907" y="1571621"/>
                </a:cubicBezTo>
                <a:cubicBezTo>
                  <a:pt x="1614471" y="1557457"/>
                  <a:pt x="1619918" y="1541113"/>
                  <a:pt x="1619918" y="1523681"/>
                </a:cubicBezTo>
                <a:cubicBezTo>
                  <a:pt x="1619918" y="1522833"/>
                  <a:pt x="1619797" y="1521986"/>
                  <a:pt x="1619797" y="1521138"/>
                </a:cubicBezTo>
                <a:cubicBezTo>
                  <a:pt x="1619797" y="1520170"/>
                  <a:pt x="1619918" y="1519080"/>
                  <a:pt x="1619918" y="1518112"/>
                </a:cubicBezTo>
                <a:cubicBezTo>
                  <a:pt x="1619918" y="1460850"/>
                  <a:pt x="1573431" y="1414362"/>
                  <a:pt x="1516169" y="1414362"/>
                </a:cubicBezTo>
                <a:lnTo>
                  <a:pt x="1425615" y="1414362"/>
                </a:lnTo>
                <a:lnTo>
                  <a:pt x="1042697" y="1414362"/>
                </a:lnTo>
                <a:lnTo>
                  <a:pt x="326739" y="1414362"/>
                </a:lnTo>
                <a:cubicBezTo>
                  <a:pt x="237396" y="1414362"/>
                  <a:pt x="165485" y="1339788"/>
                  <a:pt x="169722" y="1249476"/>
                </a:cubicBezTo>
                <a:cubicBezTo>
                  <a:pt x="173717" y="1164854"/>
                  <a:pt x="246596" y="1099844"/>
                  <a:pt x="331218" y="1099844"/>
                </a:cubicBezTo>
                <a:lnTo>
                  <a:pt x="999720" y="1099844"/>
                </a:lnTo>
                <a:lnTo>
                  <a:pt x="1017274" y="1099844"/>
                </a:lnTo>
                <a:lnTo>
                  <a:pt x="1017274" y="1098633"/>
                </a:lnTo>
                <a:cubicBezTo>
                  <a:pt x="1073810" y="1091733"/>
                  <a:pt x="1117150" y="1052146"/>
                  <a:pt x="1117150" y="1004084"/>
                </a:cubicBezTo>
                <a:cubicBezTo>
                  <a:pt x="1117150" y="951181"/>
                  <a:pt x="1064609" y="908325"/>
                  <a:pt x="999720" y="908325"/>
                </a:cubicBezTo>
                <a:lnTo>
                  <a:pt x="909045" y="908325"/>
                </a:lnTo>
                <a:cubicBezTo>
                  <a:pt x="864858" y="908325"/>
                  <a:pt x="826965" y="873701"/>
                  <a:pt x="826481" y="829514"/>
                </a:cubicBezTo>
                <a:cubicBezTo>
                  <a:pt x="826481" y="829150"/>
                  <a:pt x="826481" y="828787"/>
                  <a:pt x="826481" y="828424"/>
                </a:cubicBezTo>
                <a:cubicBezTo>
                  <a:pt x="826481" y="778184"/>
                  <a:pt x="867279" y="737386"/>
                  <a:pt x="917519" y="737386"/>
                </a:cubicBezTo>
                <a:lnTo>
                  <a:pt x="1342808" y="737386"/>
                </a:lnTo>
                <a:lnTo>
                  <a:pt x="1390144" y="737386"/>
                </a:lnTo>
                <a:cubicBezTo>
                  <a:pt x="1501278" y="737386"/>
                  <a:pt x="1591227" y="656638"/>
                  <a:pt x="1591227" y="557004"/>
                </a:cubicBezTo>
                <a:cubicBezTo>
                  <a:pt x="1591227" y="457370"/>
                  <a:pt x="1501157" y="376622"/>
                  <a:pt x="1390144" y="376622"/>
                </a:cubicBezTo>
                <a:lnTo>
                  <a:pt x="1342808" y="376622"/>
                </a:lnTo>
                <a:lnTo>
                  <a:pt x="1198382" y="376622"/>
                </a:lnTo>
                <a:cubicBezTo>
                  <a:pt x="1147173" y="376622"/>
                  <a:pt x="1105891" y="334372"/>
                  <a:pt x="1107465" y="282800"/>
                </a:cubicBezTo>
                <a:cubicBezTo>
                  <a:pt x="1109039" y="232922"/>
                  <a:pt x="1152379" y="194546"/>
                  <a:pt x="1202256" y="194546"/>
                </a:cubicBezTo>
                <a:lnTo>
                  <a:pt x="1818580" y="194546"/>
                </a:lnTo>
                <a:lnTo>
                  <a:pt x="1903323" y="194546"/>
                </a:lnTo>
                <a:cubicBezTo>
                  <a:pt x="1949448" y="194546"/>
                  <a:pt x="1987945" y="162465"/>
                  <a:pt x="1997993" y="119367"/>
                </a:cubicBezTo>
                <a:cubicBezTo>
                  <a:pt x="2000173" y="111982"/>
                  <a:pt x="2001504" y="104355"/>
                  <a:pt x="2001504" y="96486"/>
                </a:cubicBezTo>
                <a:cubicBezTo>
                  <a:pt x="2001504" y="85833"/>
                  <a:pt x="1999325" y="75542"/>
                  <a:pt x="1995451" y="65979"/>
                </a:cubicBezTo>
                <a:cubicBezTo>
                  <a:pt x="1982377" y="27602"/>
                  <a:pt x="1946179" y="0"/>
                  <a:pt x="1903444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874064"/>
            <a:ext cx="12199620" cy="7624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4305" y="4041140"/>
            <a:ext cx="7221220" cy="1793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1750" algn="l" eaLnBrk="0">
              <a:lnSpc>
                <a:spcPct val="150000"/>
              </a:lnSpc>
              <a:spcBef>
                <a:spcPts val="460"/>
              </a:spcBef>
              <a:buClrTx/>
              <a:buSzTx/>
              <a:buFontTx/>
            </a:pPr>
            <a:r>
              <a:rPr 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2、公寓</a:t>
            </a:r>
            <a:endParaRPr lang="zh-CN"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建筑面积20000平米，共计168套。实现每套中央空调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燃气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地暖可拎包入住，主要服务于自有及周边企业员工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，实现员工安家上合梦。</a:t>
            </a:r>
            <a:endParaRPr lang="zh-CN" sz="2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1750" algn="l" eaLnBrk="0">
              <a:lnSpc>
                <a:spcPct val="150000"/>
              </a:lnSpc>
              <a:spcBef>
                <a:spcPts val="460"/>
              </a:spcBef>
              <a:buClrTx/>
              <a:buSzTx/>
              <a:buFontTx/>
            </a:pPr>
            <a:endParaRPr lang="zh-CN" alt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目录</a:t>
            </a:r>
          </a:p>
        </p:txBody>
      </p:sp>
      <p:sp>
        <p:nvSpPr>
          <p:cNvPr id="7" name="项标题"/>
          <p:cNvSpPr txBox="1"/>
          <p:nvPr>
            <p:custDataLst>
              <p:tags r:id="rId3"/>
            </p:custDataLst>
          </p:nvPr>
        </p:nvSpPr>
        <p:spPr>
          <a:xfrm>
            <a:off x="5633085" y="174625"/>
            <a:ext cx="1464310" cy="62293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</a:rPr>
              <a:t>企业介绍</a:t>
            </a:r>
          </a:p>
        </p:txBody>
      </p:sp>
      <p:sp>
        <p:nvSpPr>
          <p:cNvPr id="13" name="Ellipse 72_#color-2050&amp;12712"/>
          <p:cNvSpPr/>
          <p:nvPr>
            <p:custDataLst>
              <p:tags r:id="rId4"/>
            </p:custDataLst>
          </p:nvPr>
        </p:nvSpPr>
        <p:spPr>
          <a:xfrm>
            <a:off x="4744720" y="96520"/>
            <a:ext cx="811530" cy="781050"/>
          </a:xfrm>
          <a:custGeom>
            <a:avLst/>
            <a:gdLst/>
            <a:ahLst/>
            <a:cxnLst/>
            <a:rect l="l" t="t" r="r" b="b"/>
            <a:pathLst>
              <a:path w="758952" h="758952">
                <a:moveTo>
                  <a:pt x="384048" y="740664"/>
                </a:moveTo>
                <a:cubicBezTo>
                  <a:pt x="576072" y="740664"/>
                  <a:pt x="740664" y="576072"/>
                  <a:pt x="740664" y="384048"/>
                </a:cubicBezTo>
                <a:cubicBezTo>
                  <a:pt x="740664" y="182880"/>
                  <a:pt x="576072" y="27432"/>
                  <a:pt x="384048" y="27432"/>
                </a:cubicBezTo>
                <a:cubicBezTo>
                  <a:pt x="182880" y="27432"/>
                  <a:pt x="27432" y="182880"/>
                  <a:pt x="27432" y="384048"/>
                </a:cubicBezTo>
                <a:cubicBezTo>
                  <a:pt x="27432" y="576072"/>
                  <a:pt x="182880" y="740664"/>
                  <a:pt x="384048" y="740664"/>
                </a:cubicBezTo>
                <a:moveTo>
                  <a:pt x="384048" y="758952"/>
                </a:moveTo>
                <a:cubicBezTo>
                  <a:pt x="594360" y="758952"/>
                  <a:pt x="758952" y="594360"/>
                  <a:pt x="758952" y="384048"/>
                </a:cubicBezTo>
                <a:cubicBezTo>
                  <a:pt x="758952" y="173736"/>
                  <a:pt x="594360" y="0"/>
                  <a:pt x="384048" y="0"/>
                </a:cubicBezTo>
                <a:cubicBezTo>
                  <a:pt x="173736" y="0"/>
                  <a:pt x="0" y="173736"/>
                  <a:pt x="0" y="384048"/>
                </a:cubicBezTo>
                <a:cubicBezTo>
                  <a:pt x="0" y="594360"/>
                  <a:pt x="173736" y="758952"/>
                  <a:pt x="384048" y="758952"/>
                </a:cubicBez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6" name="@mix!m0_序号_04-2050-12357"/>
          <p:cNvSpPr/>
          <p:nvPr>
            <p:custDataLst>
              <p:tags r:id="rId5"/>
            </p:custDataLst>
          </p:nvPr>
        </p:nvSpPr>
        <p:spPr>
          <a:xfrm>
            <a:off x="4822190" y="179070"/>
            <a:ext cx="657225" cy="61595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en-US" b="1" dirty="0">
                <a:solidFill>
                  <a:srgbClr val="FFFFFF"/>
                </a:solidFill>
                <a:latin typeface="+mn-ea"/>
                <a:cs typeface="微软雅黑" panose="020B0503020204020204" pitchFamily="34" charset="-120"/>
                <a:sym typeface="+mn-ea"/>
              </a:rPr>
              <a:t>01</a:t>
            </a:r>
          </a:p>
        </p:txBody>
      </p:sp>
      <p:sp>
        <p:nvSpPr>
          <p:cNvPr id="2" name="项标题"/>
          <p:cNvSpPr txBox="1"/>
          <p:nvPr>
            <p:custDataLst>
              <p:tags r:id="rId6"/>
            </p:custDataLst>
          </p:nvPr>
        </p:nvSpPr>
        <p:spPr>
          <a:xfrm>
            <a:off x="6208395" y="1050925"/>
            <a:ext cx="2145030" cy="62293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</a:rPr>
              <a:t>企业建设情况</a:t>
            </a:r>
          </a:p>
        </p:txBody>
      </p:sp>
      <p:sp>
        <p:nvSpPr>
          <p:cNvPr id="3" name="项标题"/>
          <p:cNvSpPr txBox="1"/>
          <p:nvPr>
            <p:custDataLst>
              <p:tags r:id="rId7"/>
            </p:custDataLst>
          </p:nvPr>
        </p:nvSpPr>
        <p:spPr>
          <a:xfrm>
            <a:off x="6444615" y="2016760"/>
            <a:ext cx="1501775" cy="62293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</a:rPr>
              <a:t>人才团队</a:t>
            </a:r>
          </a:p>
        </p:txBody>
      </p:sp>
      <p:sp>
        <p:nvSpPr>
          <p:cNvPr id="8" name="项标题"/>
          <p:cNvSpPr txBox="1"/>
          <p:nvPr>
            <p:custDataLst>
              <p:tags r:id="rId8"/>
            </p:custDataLst>
          </p:nvPr>
        </p:nvSpPr>
        <p:spPr>
          <a:xfrm>
            <a:off x="6611620" y="2982595"/>
            <a:ext cx="1420495" cy="62293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</a:rPr>
              <a:t>产品目录</a:t>
            </a:r>
          </a:p>
        </p:txBody>
      </p:sp>
      <p:sp>
        <p:nvSpPr>
          <p:cNvPr id="18" name="项标题"/>
          <p:cNvSpPr txBox="1"/>
          <p:nvPr>
            <p:custDataLst>
              <p:tags r:id="rId9"/>
            </p:custDataLst>
          </p:nvPr>
        </p:nvSpPr>
        <p:spPr>
          <a:xfrm>
            <a:off x="6522085" y="4046220"/>
            <a:ext cx="1437640" cy="50419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</a:rPr>
              <a:t>物流板块</a:t>
            </a:r>
          </a:p>
        </p:txBody>
      </p:sp>
      <p:sp>
        <p:nvSpPr>
          <p:cNvPr id="17" name="@mix!m0_序号_04-2050-12357"/>
          <p:cNvSpPr/>
          <p:nvPr>
            <p:custDataLst>
              <p:tags r:id="rId10"/>
            </p:custDataLst>
          </p:nvPr>
        </p:nvSpPr>
        <p:spPr>
          <a:xfrm>
            <a:off x="5347970" y="1057910"/>
            <a:ext cx="657225" cy="61595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en-US" b="1" dirty="0">
                <a:solidFill>
                  <a:srgbClr val="FFFFFF"/>
                </a:solidFill>
                <a:latin typeface="+mn-ea"/>
                <a:cs typeface="微软雅黑" panose="020B0503020204020204" pitchFamily="34" charset="-120"/>
                <a:sym typeface="+mn-ea"/>
              </a:rPr>
              <a:t>02</a:t>
            </a:r>
          </a:p>
        </p:txBody>
      </p:sp>
      <p:sp>
        <p:nvSpPr>
          <p:cNvPr id="19" name="Ellipse 72_#color-2050&amp;12712"/>
          <p:cNvSpPr/>
          <p:nvPr>
            <p:custDataLst>
              <p:tags r:id="rId11"/>
            </p:custDataLst>
          </p:nvPr>
        </p:nvSpPr>
        <p:spPr>
          <a:xfrm>
            <a:off x="5267325" y="975360"/>
            <a:ext cx="811530" cy="781050"/>
          </a:xfrm>
          <a:custGeom>
            <a:avLst/>
            <a:gdLst/>
            <a:ahLst/>
            <a:cxnLst/>
            <a:rect l="l" t="t" r="r" b="b"/>
            <a:pathLst>
              <a:path w="758952" h="758952">
                <a:moveTo>
                  <a:pt x="384048" y="740664"/>
                </a:moveTo>
                <a:cubicBezTo>
                  <a:pt x="576072" y="740664"/>
                  <a:pt x="740664" y="576072"/>
                  <a:pt x="740664" y="384048"/>
                </a:cubicBezTo>
                <a:cubicBezTo>
                  <a:pt x="740664" y="182880"/>
                  <a:pt x="576072" y="27432"/>
                  <a:pt x="384048" y="27432"/>
                </a:cubicBezTo>
                <a:cubicBezTo>
                  <a:pt x="182880" y="27432"/>
                  <a:pt x="27432" y="182880"/>
                  <a:pt x="27432" y="384048"/>
                </a:cubicBezTo>
                <a:cubicBezTo>
                  <a:pt x="27432" y="576072"/>
                  <a:pt x="182880" y="740664"/>
                  <a:pt x="384048" y="740664"/>
                </a:cubicBezTo>
                <a:moveTo>
                  <a:pt x="384048" y="758952"/>
                </a:moveTo>
                <a:cubicBezTo>
                  <a:pt x="594360" y="758952"/>
                  <a:pt x="758952" y="594360"/>
                  <a:pt x="758952" y="384048"/>
                </a:cubicBezTo>
                <a:cubicBezTo>
                  <a:pt x="758952" y="173736"/>
                  <a:pt x="594360" y="0"/>
                  <a:pt x="384048" y="0"/>
                </a:cubicBezTo>
                <a:cubicBezTo>
                  <a:pt x="173736" y="0"/>
                  <a:pt x="0" y="173736"/>
                  <a:pt x="0" y="384048"/>
                </a:cubicBezTo>
                <a:cubicBezTo>
                  <a:pt x="0" y="594360"/>
                  <a:pt x="173736" y="758952"/>
                  <a:pt x="384048" y="758952"/>
                </a:cubicBez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0" name="Ellipse 72_#color-2050&amp;12712"/>
          <p:cNvSpPr/>
          <p:nvPr>
            <p:custDataLst>
              <p:tags r:id="rId12"/>
            </p:custDataLst>
          </p:nvPr>
        </p:nvSpPr>
        <p:spPr>
          <a:xfrm>
            <a:off x="5556250" y="1934210"/>
            <a:ext cx="811530" cy="781050"/>
          </a:xfrm>
          <a:custGeom>
            <a:avLst/>
            <a:gdLst/>
            <a:ahLst/>
            <a:cxnLst/>
            <a:rect l="l" t="t" r="r" b="b"/>
            <a:pathLst>
              <a:path w="758952" h="758952">
                <a:moveTo>
                  <a:pt x="384048" y="740664"/>
                </a:moveTo>
                <a:cubicBezTo>
                  <a:pt x="576072" y="740664"/>
                  <a:pt x="740664" y="576072"/>
                  <a:pt x="740664" y="384048"/>
                </a:cubicBezTo>
                <a:cubicBezTo>
                  <a:pt x="740664" y="182880"/>
                  <a:pt x="576072" y="27432"/>
                  <a:pt x="384048" y="27432"/>
                </a:cubicBezTo>
                <a:cubicBezTo>
                  <a:pt x="182880" y="27432"/>
                  <a:pt x="27432" y="182880"/>
                  <a:pt x="27432" y="384048"/>
                </a:cubicBezTo>
                <a:cubicBezTo>
                  <a:pt x="27432" y="576072"/>
                  <a:pt x="182880" y="740664"/>
                  <a:pt x="384048" y="740664"/>
                </a:cubicBezTo>
                <a:moveTo>
                  <a:pt x="384048" y="758952"/>
                </a:moveTo>
                <a:cubicBezTo>
                  <a:pt x="594360" y="758952"/>
                  <a:pt x="758952" y="594360"/>
                  <a:pt x="758952" y="384048"/>
                </a:cubicBezTo>
                <a:cubicBezTo>
                  <a:pt x="758952" y="173736"/>
                  <a:pt x="594360" y="0"/>
                  <a:pt x="384048" y="0"/>
                </a:cubicBezTo>
                <a:cubicBezTo>
                  <a:pt x="173736" y="0"/>
                  <a:pt x="0" y="173736"/>
                  <a:pt x="0" y="384048"/>
                </a:cubicBezTo>
                <a:cubicBezTo>
                  <a:pt x="0" y="594360"/>
                  <a:pt x="173736" y="758952"/>
                  <a:pt x="384048" y="758952"/>
                </a:cubicBez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1" name="@mix!m0_序号_04-2050-12357"/>
          <p:cNvSpPr/>
          <p:nvPr>
            <p:custDataLst>
              <p:tags r:id="rId13"/>
            </p:custDataLst>
          </p:nvPr>
        </p:nvSpPr>
        <p:spPr>
          <a:xfrm>
            <a:off x="5633085" y="2016760"/>
            <a:ext cx="657225" cy="61595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en-US" b="1" dirty="0">
                <a:solidFill>
                  <a:srgbClr val="FFFFFF"/>
                </a:solidFill>
                <a:latin typeface="+mn-ea"/>
                <a:cs typeface="微软雅黑" panose="020B0503020204020204" pitchFamily="34" charset="-120"/>
                <a:sym typeface="+mn-ea"/>
              </a:rPr>
              <a:t>03</a:t>
            </a:r>
          </a:p>
        </p:txBody>
      </p:sp>
      <p:sp>
        <p:nvSpPr>
          <p:cNvPr id="22" name="Ellipse 72_#color-2050&amp;12712"/>
          <p:cNvSpPr/>
          <p:nvPr>
            <p:custDataLst>
              <p:tags r:id="rId14"/>
            </p:custDataLst>
          </p:nvPr>
        </p:nvSpPr>
        <p:spPr>
          <a:xfrm>
            <a:off x="5710555" y="2893060"/>
            <a:ext cx="811530" cy="781050"/>
          </a:xfrm>
          <a:custGeom>
            <a:avLst/>
            <a:gdLst/>
            <a:ahLst/>
            <a:cxnLst/>
            <a:rect l="l" t="t" r="r" b="b"/>
            <a:pathLst>
              <a:path w="758952" h="758952">
                <a:moveTo>
                  <a:pt x="384048" y="740664"/>
                </a:moveTo>
                <a:cubicBezTo>
                  <a:pt x="576072" y="740664"/>
                  <a:pt x="740664" y="576072"/>
                  <a:pt x="740664" y="384048"/>
                </a:cubicBezTo>
                <a:cubicBezTo>
                  <a:pt x="740664" y="182880"/>
                  <a:pt x="576072" y="27432"/>
                  <a:pt x="384048" y="27432"/>
                </a:cubicBezTo>
                <a:cubicBezTo>
                  <a:pt x="182880" y="27432"/>
                  <a:pt x="27432" y="182880"/>
                  <a:pt x="27432" y="384048"/>
                </a:cubicBezTo>
                <a:cubicBezTo>
                  <a:pt x="27432" y="576072"/>
                  <a:pt x="182880" y="740664"/>
                  <a:pt x="384048" y="740664"/>
                </a:cubicBezTo>
                <a:moveTo>
                  <a:pt x="384048" y="758952"/>
                </a:moveTo>
                <a:cubicBezTo>
                  <a:pt x="594360" y="758952"/>
                  <a:pt x="758952" y="594360"/>
                  <a:pt x="758952" y="384048"/>
                </a:cubicBezTo>
                <a:cubicBezTo>
                  <a:pt x="758952" y="173736"/>
                  <a:pt x="594360" y="0"/>
                  <a:pt x="384048" y="0"/>
                </a:cubicBezTo>
                <a:cubicBezTo>
                  <a:pt x="173736" y="0"/>
                  <a:pt x="0" y="173736"/>
                  <a:pt x="0" y="384048"/>
                </a:cubicBezTo>
                <a:cubicBezTo>
                  <a:pt x="0" y="594360"/>
                  <a:pt x="173736" y="758952"/>
                  <a:pt x="384048" y="758952"/>
                </a:cubicBez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3" name="@mix!m0_序号_04-2050-12357"/>
          <p:cNvSpPr/>
          <p:nvPr>
            <p:custDataLst>
              <p:tags r:id="rId15"/>
            </p:custDataLst>
          </p:nvPr>
        </p:nvSpPr>
        <p:spPr>
          <a:xfrm>
            <a:off x="5787390" y="2975610"/>
            <a:ext cx="657225" cy="61595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en-US" b="1" dirty="0">
                <a:solidFill>
                  <a:srgbClr val="FFFFFF"/>
                </a:solidFill>
                <a:latin typeface="+mn-ea"/>
                <a:cs typeface="微软雅黑" panose="020B0503020204020204" pitchFamily="34" charset="-120"/>
                <a:sym typeface="+mn-ea"/>
              </a:rPr>
              <a:t>04</a:t>
            </a:r>
          </a:p>
        </p:txBody>
      </p:sp>
      <p:sp>
        <p:nvSpPr>
          <p:cNvPr id="24" name="Ellipse 72_#color-2050&amp;12712"/>
          <p:cNvSpPr/>
          <p:nvPr>
            <p:custDataLst>
              <p:tags r:id="rId16"/>
            </p:custDataLst>
          </p:nvPr>
        </p:nvSpPr>
        <p:spPr>
          <a:xfrm>
            <a:off x="5633085" y="3851910"/>
            <a:ext cx="811530" cy="781050"/>
          </a:xfrm>
          <a:custGeom>
            <a:avLst/>
            <a:gdLst/>
            <a:ahLst/>
            <a:cxnLst/>
            <a:rect l="l" t="t" r="r" b="b"/>
            <a:pathLst>
              <a:path w="758952" h="758952">
                <a:moveTo>
                  <a:pt x="384048" y="740664"/>
                </a:moveTo>
                <a:cubicBezTo>
                  <a:pt x="576072" y="740664"/>
                  <a:pt x="740664" y="576072"/>
                  <a:pt x="740664" y="384048"/>
                </a:cubicBezTo>
                <a:cubicBezTo>
                  <a:pt x="740664" y="182880"/>
                  <a:pt x="576072" y="27432"/>
                  <a:pt x="384048" y="27432"/>
                </a:cubicBezTo>
                <a:cubicBezTo>
                  <a:pt x="182880" y="27432"/>
                  <a:pt x="27432" y="182880"/>
                  <a:pt x="27432" y="384048"/>
                </a:cubicBezTo>
                <a:cubicBezTo>
                  <a:pt x="27432" y="576072"/>
                  <a:pt x="182880" y="740664"/>
                  <a:pt x="384048" y="740664"/>
                </a:cubicBezTo>
                <a:moveTo>
                  <a:pt x="384048" y="758952"/>
                </a:moveTo>
                <a:cubicBezTo>
                  <a:pt x="594360" y="758952"/>
                  <a:pt x="758952" y="594360"/>
                  <a:pt x="758952" y="384048"/>
                </a:cubicBezTo>
                <a:cubicBezTo>
                  <a:pt x="758952" y="173736"/>
                  <a:pt x="594360" y="0"/>
                  <a:pt x="384048" y="0"/>
                </a:cubicBezTo>
                <a:cubicBezTo>
                  <a:pt x="173736" y="0"/>
                  <a:pt x="0" y="173736"/>
                  <a:pt x="0" y="384048"/>
                </a:cubicBezTo>
                <a:cubicBezTo>
                  <a:pt x="0" y="594360"/>
                  <a:pt x="173736" y="758952"/>
                  <a:pt x="384048" y="758952"/>
                </a:cubicBez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5" name="@mix!m0_序号_04-2050-12357"/>
          <p:cNvSpPr/>
          <p:nvPr>
            <p:custDataLst>
              <p:tags r:id="rId17"/>
            </p:custDataLst>
          </p:nvPr>
        </p:nvSpPr>
        <p:spPr>
          <a:xfrm>
            <a:off x="5710555" y="3934460"/>
            <a:ext cx="657225" cy="61595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en-US" b="1" dirty="0">
                <a:solidFill>
                  <a:srgbClr val="FFFFFF"/>
                </a:solidFill>
                <a:latin typeface="+mn-ea"/>
                <a:cs typeface="微软雅黑" panose="020B0503020204020204" pitchFamily="34" charset="-120"/>
                <a:sym typeface="+mn-ea"/>
              </a:rPr>
              <a:t>05</a:t>
            </a:r>
          </a:p>
        </p:txBody>
      </p:sp>
      <p:sp>
        <p:nvSpPr>
          <p:cNvPr id="26" name="Ellipse 72_#color-2050&amp;12712"/>
          <p:cNvSpPr/>
          <p:nvPr>
            <p:custDataLst>
              <p:tags r:id="rId18"/>
            </p:custDataLst>
          </p:nvPr>
        </p:nvSpPr>
        <p:spPr>
          <a:xfrm>
            <a:off x="5347970" y="4893310"/>
            <a:ext cx="811530" cy="781050"/>
          </a:xfrm>
          <a:custGeom>
            <a:avLst/>
            <a:gdLst/>
            <a:ahLst/>
            <a:cxnLst/>
            <a:rect l="l" t="t" r="r" b="b"/>
            <a:pathLst>
              <a:path w="758952" h="758952">
                <a:moveTo>
                  <a:pt x="384048" y="740664"/>
                </a:moveTo>
                <a:cubicBezTo>
                  <a:pt x="576072" y="740664"/>
                  <a:pt x="740664" y="576072"/>
                  <a:pt x="740664" y="384048"/>
                </a:cubicBezTo>
                <a:cubicBezTo>
                  <a:pt x="740664" y="182880"/>
                  <a:pt x="576072" y="27432"/>
                  <a:pt x="384048" y="27432"/>
                </a:cubicBezTo>
                <a:cubicBezTo>
                  <a:pt x="182880" y="27432"/>
                  <a:pt x="27432" y="182880"/>
                  <a:pt x="27432" y="384048"/>
                </a:cubicBezTo>
                <a:cubicBezTo>
                  <a:pt x="27432" y="576072"/>
                  <a:pt x="182880" y="740664"/>
                  <a:pt x="384048" y="740664"/>
                </a:cubicBezTo>
                <a:moveTo>
                  <a:pt x="384048" y="758952"/>
                </a:moveTo>
                <a:cubicBezTo>
                  <a:pt x="594360" y="758952"/>
                  <a:pt x="758952" y="594360"/>
                  <a:pt x="758952" y="384048"/>
                </a:cubicBezTo>
                <a:cubicBezTo>
                  <a:pt x="758952" y="173736"/>
                  <a:pt x="594360" y="0"/>
                  <a:pt x="384048" y="0"/>
                </a:cubicBezTo>
                <a:cubicBezTo>
                  <a:pt x="173736" y="0"/>
                  <a:pt x="0" y="173736"/>
                  <a:pt x="0" y="384048"/>
                </a:cubicBezTo>
                <a:cubicBezTo>
                  <a:pt x="0" y="594360"/>
                  <a:pt x="173736" y="758952"/>
                  <a:pt x="384048" y="758952"/>
                </a:cubicBez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7" name="@mix!m0_序号_04-2050-12357"/>
          <p:cNvSpPr/>
          <p:nvPr>
            <p:custDataLst>
              <p:tags r:id="rId19"/>
            </p:custDataLst>
          </p:nvPr>
        </p:nvSpPr>
        <p:spPr>
          <a:xfrm>
            <a:off x="5421630" y="4975860"/>
            <a:ext cx="657225" cy="61595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en-US" b="1" dirty="0">
                <a:solidFill>
                  <a:srgbClr val="FFFFFF"/>
                </a:solidFill>
                <a:latin typeface="+mn-ea"/>
                <a:cs typeface="微软雅黑" panose="020B0503020204020204" pitchFamily="34" charset="-120"/>
                <a:sym typeface="+mn-ea"/>
              </a:rPr>
              <a:t>06</a:t>
            </a:r>
          </a:p>
        </p:txBody>
      </p:sp>
      <p:sp>
        <p:nvSpPr>
          <p:cNvPr id="28" name="项标题"/>
          <p:cNvSpPr txBox="1"/>
          <p:nvPr>
            <p:custDataLst>
              <p:tags r:id="rId20"/>
            </p:custDataLst>
          </p:nvPr>
        </p:nvSpPr>
        <p:spPr>
          <a:xfrm>
            <a:off x="6290310" y="4991100"/>
            <a:ext cx="2145665" cy="50419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</a:rPr>
              <a:t>配套设施板块</a:t>
            </a:r>
          </a:p>
        </p:txBody>
      </p:sp>
      <p:sp>
        <p:nvSpPr>
          <p:cNvPr id="29" name="Ellipse 72_#color-2050&amp;12712"/>
          <p:cNvSpPr/>
          <p:nvPr>
            <p:custDataLst>
              <p:tags r:id="rId21"/>
            </p:custDataLst>
          </p:nvPr>
        </p:nvSpPr>
        <p:spPr>
          <a:xfrm>
            <a:off x="4899025" y="5934710"/>
            <a:ext cx="811530" cy="781050"/>
          </a:xfrm>
          <a:custGeom>
            <a:avLst/>
            <a:gdLst/>
            <a:ahLst/>
            <a:cxnLst/>
            <a:rect l="l" t="t" r="r" b="b"/>
            <a:pathLst>
              <a:path w="758952" h="758952">
                <a:moveTo>
                  <a:pt x="384048" y="740664"/>
                </a:moveTo>
                <a:cubicBezTo>
                  <a:pt x="576072" y="740664"/>
                  <a:pt x="740664" y="576072"/>
                  <a:pt x="740664" y="384048"/>
                </a:cubicBezTo>
                <a:cubicBezTo>
                  <a:pt x="740664" y="182880"/>
                  <a:pt x="576072" y="27432"/>
                  <a:pt x="384048" y="27432"/>
                </a:cubicBezTo>
                <a:cubicBezTo>
                  <a:pt x="182880" y="27432"/>
                  <a:pt x="27432" y="182880"/>
                  <a:pt x="27432" y="384048"/>
                </a:cubicBezTo>
                <a:cubicBezTo>
                  <a:pt x="27432" y="576072"/>
                  <a:pt x="182880" y="740664"/>
                  <a:pt x="384048" y="740664"/>
                </a:cubicBezTo>
                <a:moveTo>
                  <a:pt x="384048" y="758952"/>
                </a:moveTo>
                <a:cubicBezTo>
                  <a:pt x="594360" y="758952"/>
                  <a:pt x="758952" y="594360"/>
                  <a:pt x="758952" y="384048"/>
                </a:cubicBezTo>
                <a:cubicBezTo>
                  <a:pt x="758952" y="173736"/>
                  <a:pt x="594360" y="0"/>
                  <a:pt x="384048" y="0"/>
                </a:cubicBezTo>
                <a:cubicBezTo>
                  <a:pt x="173736" y="0"/>
                  <a:pt x="0" y="173736"/>
                  <a:pt x="0" y="384048"/>
                </a:cubicBezTo>
                <a:cubicBezTo>
                  <a:pt x="0" y="594360"/>
                  <a:pt x="173736" y="758952"/>
                  <a:pt x="384048" y="758952"/>
                </a:cubicBez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30" name="@mix!m0_序号_04-2050-12357"/>
          <p:cNvSpPr/>
          <p:nvPr>
            <p:custDataLst>
              <p:tags r:id="rId22"/>
            </p:custDataLst>
          </p:nvPr>
        </p:nvSpPr>
        <p:spPr>
          <a:xfrm>
            <a:off x="4975860" y="6017260"/>
            <a:ext cx="657225" cy="61595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en-US" b="1" dirty="0">
                <a:solidFill>
                  <a:srgbClr val="FFFFFF"/>
                </a:solidFill>
                <a:latin typeface="+mn-ea"/>
                <a:cs typeface="微软雅黑" panose="020B0503020204020204" pitchFamily="34" charset="-120"/>
                <a:sym typeface="+mn-ea"/>
              </a:rPr>
              <a:t>07</a:t>
            </a:r>
          </a:p>
        </p:txBody>
      </p:sp>
      <p:sp>
        <p:nvSpPr>
          <p:cNvPr id="31" name="项标题"/>
          <p:cNvSpPr txBox="1"/>
          <p:nvPr>
            <p:custDataLst>
              <p:tags r:id="rId23"/>
            </p:custDataLst>
          </p:nvPr>
        </p:nvSpPr>
        <p:spPr>
          <a:xfrm>
            <a:off x="5886450" y="6017260"/>
            <a:ext cx="2145665" cy="50419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</a:rPr>
              <a:t>企业发展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th"/>
          <p:cNvSpPr/>
          <p:nvPr/>
        </p:nvSpPr>
        <p:spPr>
          <a:xfrm>
            <a:off x="295841" y="328132"/>
            <a:ext cx="437661" cy="428512"/>
          </a:xfrm>
          <a:custGeom>
            <a:avLst/>
            <a:gdLst/>
            <a:ahLst/>
            <a:cxnLst/>
            <a:rect l="0" t="0" r="0" b="0"/>
            <a:pathLst>
              <a:path w="688" h="674">
                <a:moveTo>
                  <a:pt x="0" y="167"/>
                </a:moveTo>
                <a:lnTo>
                  <a:pt x="167" y="167"/>
                </a:lnTo>
                <a:lnTo>
                  <a:pt x="167" y="0"/>
                </a:lnTo>
                <a:lnTo>
                  <a:pt x="520" y="0"/>
                </a:lnTo>
                <a:lnTo>
                  <a:pt x="520" y="167"/>
                </a:lnTo>
                <a:lnTo>
                  <a:pt x="688" y="167"/>
                </a:lnTo>
                <a:lnTo>
                  <a:pt x="688" y="506"/>
                </a:lnTo>
                <a:lnTo>
                  <a:pt x="520" y="506"/>
                </a:lnTo>
                <a:lnTo>
                  <a:pt x="520" y="674"/>
                </a:lnTo>
                <a:lnTo>
                  <a:pt x="167" y="674"/>
                </a:lnTo>
                <a:lnTo>
                  <a:pt x="167" y="506"/>
                </a:lnTo>
                <a:lnTo>
                  <a:pt x="0" y="506"/>
                </a:lnTo>
                <a:lnTo>
                  <a:pt x="0" y="167"/>
                </a:lnTo>
              </a:path>
            </a:pathLst>
          </a:custGeom>
          <a:solidFill>
            <a:srgbClr val="0760A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064"/>
            <a:ext cx="12199620" cy="7624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69795" y="398404"/>
            <a:ext cx="2442210" cy="356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l" rtl="0" eaLnBrk="0">
              <a:lnSpc>
                <a:spcPct val="96000"/>
              </a:lnSpc>
            </a:pPr>
            <a:r>
              <a:rPr lang="zh-CN" altLang="en-US" sz="1800" kern="0" spc="-6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蓝耘智合</a:t>
            </a:r>
            <a:r>
              <a:rPr lang="en-US" altLang="zh-CN" sz="1800" kern="0" spc="-6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kern="0" spc="-6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企业发展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0175" y="1067435"/>
            <a:ext cx="11939270" cy="5586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1750" algn="l" eaLnBrk="0">
              <a:lnSpc>
                <a:spcPct val="150000"/>
              </a:lnSpc>
              <a:spcBef>
                <a:spcPts val="460"/>
              </a:spcBef>
              <a:buClrTx/>
              <a:buSzTx/>
              <a:buFontTx/>
            </a:pPr>
            <a:r>
              <a:rPr 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1、园区2025年经营目标</a:t>
            </a:r>
            <a:endParaRPr lang="zh-CN"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制药、医药物流、配套设施在内的整个园区，2025年计划营收2亿元，利税1500万元。</a:t>
            </a:r>
            <a:endParaRPr lang="zh-CN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2、持续优化产品结构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依托国家药品监督管理局药品上市持有人制度，不断寻找、转入疗效确切、安全可靠、市场容量可观的药品，优化产品结构、丰富产品线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、扩大企业营收。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3、立足地域优势，着力开发海洋产品、发展海洋健康医药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en-US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 ★ 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与中科院海洋所、中国海洋大学等专业院校和科研机构建立长期的战略合作关系；</a:t>
            </a:r>
          </a:p>
          <a:p>
            <a:pPr>
              <a:lnSpc>
                <a:spcPct val="150000"/>
              </a:lnSpc>
            </a:pP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★ 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校企联合，整合专业院校和科研机构的科技优势和蓝耘智合医药制造硬件设施，打造中试生产研究基地；</a:t>
            </a:r>
          </a:p>
          <a:p>
            <a:pPr>
              <a:lnSpc>
                <a:spcPct val="150000"/>
              </a:lnSpc>
            </a:pP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en-US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★</a:t>
            </a:r>
            <a:r>
              <a:rPr lang="zh-CN" altLang="en-US" sz="20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依托科研院所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2-3年内，成功研发2-3款海洋系保健食品；</a:t>
            </a:r>
          </a:p>
          <a:p>
            <a:pPr>
              <a:lnSpc>
                <a:spcPct val="150000"/>
              </a:lnSpc>
            </a:pP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en-US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★ </a:t>
            </a:r>
            <a:r>
              <a:rPr 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8-10年内，在降压、痛风、慢性肾病等领域，至少成功研发一款企业自己的独家拳头产品；</a:t>
            </a:r>
          </a:p>
          <a:p>
            <a:endParaRPr lang="zh-CN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4842"/>
            <a:ext cx="12199620" cy="6862286"/>
          </a:xfrm>
          <a:prstGeom prst="rect">
            <a:avLst/>
          </a:prstGeom>
        </p:spPr>
      </p:pic>
      <p:sp>
        <p:nvSpPr>
          <p:cNvPr id="4" name="rect"/>
          <p:cNvSpPr/>
          <p:nvPr/>
        </p:nvSpPr>
        <p:spPr>
          <a:xfrm>
            <a:off x="1163221" y="4279156"/>
            <a:ext cx="2031554" cy="399665"/>
          </a:xfrm>
          <a:prstGeom prst="rect">
            <a:avLst/>
          </a:prstGeom>
          <a:solidFill>
            <a:srgbClr val="FAFAFA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" name="rect"/>
          <p:cNvSpPr/>
          <p:nvPr/>
        </p:nvSpPr>
        <p:spPr>
          <a:xfrm>
            <a:off x="3395561" y="4289958"/>
            <a:ext cx="2031998" cy="401062"/>
          </a:xfrm>
          <a:prstGeom prst="rect">
            <a:avLst/>
          </a:prstGeom>
          <a:solidFill>
            <a:srgbClr val="FAFAFA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" name="textbox 8"/>
          <p:cNvSpPr/>
          <p:nvPr/>
        </p:nvSpPr>
        <p:spPr>
          <a:xfrm>
            <a:off x="388259" y="1973344"/>
            <a:ext cx="5909191" cy="27207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49000"/>
              </a:lnSpc>
            </a:pPr>
            <a:endParaRPr lang="en-US" altLang="en-US" sz="100" dirty="0"/>
          </a:p>
          <a:p>
            <a:pPr algn="r" rtl="0" eaLnBrk="0">
              <a:lnSpc>
                <a:spcPct val="85000"/>
              </a:lnSpc>
            </a:pPr>
            <a:r>
              <a:rPr sz="11405" kern="0" spc="-20" dirty="0">
                <a:ln w="4175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THANKS</a:t>
            </a:r>
            <a:endParaRPr lang="en-US" altLang="en-US" sz="11405" dirty="0"/>
          </a:p>
          <a:p>
            <a:pPr marL="12700" algn="l" rtl="0" eaLnBrk="0">
              <a:lnSpc>
                <a:spcPct val="95000"/>
              </a:lnSpc>
              <a:spcBef>
                <a:spcPts val="620"/>
              </a:spcBef>
            </a:pPr>
            <a:r>
              <a:rPr sz="4405" kern="0" spc="1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蓝耘智合生物科技</a:t>
            </a:r>
            <a:endParaRPr lang="en-US" altLang="en-US" sz="4405" dirty="0"/>
          </a:p>
          <a:p>
            <a:pPr algn="l" rtl="0" eaLnBrk="0">
              <a:lnSpc>
                <a:spcPct val="111000"/>
              </a:lnSpc>
            </a:pPr>
            <a:endParaRPr lang="en-US" altLang="en-US" sz="800" dirty="0"/>
          </a:p>
          <a:p>
            <a:pPr marL="103505" algn="l" rtl="0" eaLnBrk="0">
              <a:lnSpc>
                <a:spcPct val="90000"/>
              </a:lnSpc>
              <a:spcBef>
                <a:spcPts val="5"/>
              </a:spcBef>
            </a:pPr>
            <a:r>
              <a:rPr sz="2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sz="2700" kern="0" spc="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2300" kern="0" spc="-10" dirty="0">
                <a:solidFill>
                  <a:srgbClr val="0760A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蓝色国药            </a:t>
            </a:r>
            <a:r>
              <a:rPr lang="en-US" sz="2300" kern="0" spc="-10" dirty="0">
                <a:solidFill>
                  <a:srgbClr val="0760A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kern="0" spc="-10" dirty="0">
                <a:solidFill>
                  <a:srgbClr val="0760A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智造健康   </a:t>
            </a:r>
            <a:r>
              <a:rPr sz="2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sz="2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en-US" sz="2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2300" kern="0" spc="-20" dirty="0">
                <a:solidFill>
                  <a:srgbClr val="0760A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en-US" sz="2300" kern="0" spc="-20" dirty="0">
                <a:solidFill>
                  <a:srgbClr val="0760A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sz="2700" kern="0" spc="-2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48690" y="1708150"/>
            <a:ext cx="10328910" cy="5055870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267335" y="772160"/>
            <a:ext cx="11690985" cy="124079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5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蓝耘智合生物科技有限责任公司成立于2018年9月28日，注册资金5000万元，位于山东省青岛市胶州市上合示范区创业大道5号，是一家集药品、保健食品研发、生产、经营及药品现代物流仓储、运输为一体的现代化综合性公司。</a:t>
            </a:r>
          </a:p>
        </p:txBody>
      </p:sp>
      <p:sp>
        <p:nvSpPr>
          <p:cNvPr id="6" name="textbox 6"/>
          <p:cNvSpPr/>
          <p:nvPr/>
        </p:nvSpPr>
        <p:spPr>
          <a:xfrm>
            <a:off x="188586" y="237237"/>
            <a:ext cx="3441945" cy="3030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245745" algn="l" rtl="0" eaLnBrk="0">
              <a:lnSpc>
                <a:spcPct val="91000"/>
              </a:lnSpc>
              <a:tabLst>
                <a:tab pos="340995" algn="l"/>
              </a:tabLst>
            </a:pPr>
            <a:r>
              <a:rPr sz="20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0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关于蓝耘智合——企业介绍</a:t>
            </a:r>
            <a:endParaRPr lang="en-US" altLang="en-US" sz="2000" dirty="0"/>
          </a:p>
        </p:txBody>
      </p:sp>
      <p:sp>
        <p:nvSpPr>
          <p:cNvPr id="8" name="path"/>
          <p:cNvSpPr/>
          <p:nvPr/>
        </p:nvSpPr>
        <p:spPr>
          <a:xfrm>
            <a:off x="201294" y="256458"/>
            <a:ext cx="233318" cy="233318"/>
          </a:xfrm>
          <a:custGeom>
            <a:avLst/>
            <a:gdLst/>
            <a:ahLst/>
            <a:cxnLst/>
            <a:rect l="0" t="0" r="0" b="0"/>
            <a:pathLst>
              <a:path w="367" h="367">
                <a:moveTo>
                  <a:pt x="0" y="0"/>
                </a:moveTo>
                <a:lnTo>
                  <a:pt x="367" y="182"/>
                </a:lnTo>
                <a:lnTo>
                  <a:pt x="0" y="367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/>
          <p:nvPr/>
        </p:nvSpPr>
        <p:spPr>
          <a:xfrm>
            <a:off x="1203325" y="731520"/>
            <a:ext cx="9680575" cy="578739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3335" algn="l" rtl="0" eaLnBrk="0">
              <a:lnSpc>
                <a:spcPct val="76000"/>
              </a:lnSpc>
            </a:pPr>
            <a:endParaRPr lang="en-US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textbox 8"/>
          <p:cNvSpPr/>
          <p:nvPr/>
        </p:nvSpPr>
        <p:spPr>
          <a:xfrm>
            <a:off x="201286" y="187202"/>
            <a:ext cx="3952169" cy="302448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245745" algn="l" rtl="0" eaLnBrk="0">
              <a:lnSpc>
                <a:spcPct val="91000"/>
              </a:lnSpc>
              <a:tabLst>
                <a:tab pos="340995" algn="l"/>
              </a:tabLst>
            </a:pPr>
            <a:r>
              <a:rPr sz="20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关于蓝耘智合——</a:t>
            </a:r>
            <a:r>
              <a:rPr lang="zh-CN" sz="2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企业建设情况</a:t>
            </a:r>
          </a:p>
        </p:txBody>
      </p:sp>
      <p:sp>
        <p:nvSpPr>
          <p:cNvPr id="10" name="path"/>
          <p:cNvSpPr/>
          <p:nvPr/>
        </p:nvSpPr>
        <p:spPr>
          <a:xfrm>
            <a:off x="201294" y="187243"/>
            <a:ext cx="233318" cy="233318"/>
          </a:xfrm>
          <a:custGeom>
            <a:avLst/>
            <a:gdLst/>
            <a:ahLst/>
            <a:cxnLst/>
            <a:rect l="0" t="0" r="0" b="0"/>
            <a:pathLst>
              <a:path w="367" h="367">
                <a:moveTo>
                  <a:pt x="0" y="0"/>
                </a:moveTo>
                <a:lnTo>
                  <a:pt x="367" y="182"/>
                </a:lnTo>
                <a:lnTo>
                  <a:pt x="0" y="367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731520"/>
            <a:ext cx="10237470" cy="556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96638" y="636426"/>
            <a:ext cx="11296721" cy="6043895"/>
          </a:xfrm>
          <a:prstGeom prst="rect">
            <a:avLst/>
          </a:prstGeom>
        </p:spPr>
      </p:pic>
      <p:sp>
        <p:nvSpPr>
          <p:cNvPr id="6" name="textbox 6"/>
          <p:cNvSpPr/>
          <p:nvPr/>
        </p:nvSpPr>
        <p:spPr>
          <a:xfrm>
            <a:off x="909888" y="896304"/>
            <a:ext cx="10590160" cy="5336698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3335" algn="l" rtl="0" eaLnBrk="0">
              <a:lnSpc>
                <a:spcPct val="96000"/>
              </a:lnSpc>
            </a:pPr>
            <a:endParaRPr lang="en-US" altLang="en-US" sz="1200" dirty="0"/>
          </a:p>
        </p:txBody>
      </p:sp>
      <p:sp>
        <p:nvSpPr>
          <p:cNvPr id="8" name="textbox 8"/>
          <p:cNvSpPr/>
          <p:nvPr/>
        </p:nvSpPr>
        <p:spPr>
          <a:xfrm>
            <a:off x="188586" y="238002"/>
            <a:ext cx="3952169" cy="302448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245745" algn="l" rtl="0" eaLnBrk="0">
              <a:lnSpc>
                <a:spcPct val="91000"/>
              </a:lnSpc>
              <a:tabLst>
                <a:tab pos="340995" algn="l"/>
              </a:tabLst>
            </a:pPr>
            <a:r>
              <a:rPr sz="20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关于蓝耘智合——</a:t>
            </a:r>
            <a:r>
              <a:rPr lang="zh-CN" sz="2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企业建设情况</a:t>
            </a:r>
          </a:p>
        </p:txBody>
      </p:sp>
      <p:sp>
        <p:nvSpPr>
          <p:cNvPr id="10" name="path"/>
          <p:cNvSpPr/>
          <p:nvPr/>
        </p:nvSpPr>
        <p:spPr>
          <a:xfrm>
            <a:off x="201294" y="256458"/>
            <a:ext cx="233318" cy="233318"/>
          </a:xfrm>
          <a:custGeom>
            <a:avLst/>
            <a:gdLst/>
            <a:ahLst/>
            <a:cxnLst/>
            <a:rect l="0" t="0" r="0" b="0"/>
            <a:pathLst>
              <a:path w="367" h="367">
                <a:moveTo>
                  <a:pt x="0" y="0"/>
                </a:moveTo>
                <a:lnTo>
                  <a:pt x="367" y="182"/>
                </a:lnTo>
                <a:lnTo>
                  <a:pt x="0" y="367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52805" y="694055"/>
            <a:ext cx="10723245" cy="5826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en-US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★</a:t>
            </a:r>
            <a:r>
              <a:rPr lang="zh-CN" altLang="en-US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公司为青岛市胶州市政府在国家级经贸示范区“中国--上海合作组织地方经贸合作示范区”的招商引资企业，符合国家大力发展生物医药、中医药等相关产业政策及山东省促进中药产业发展，着力打造中药示范企业等相关政策的要求。“蓝耘智合大健康产业项目”被列为 2023 年青岛市重点跟踪服务工业项目及 2021年胶州市重点推进项目。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★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公司现有药品生产线涵盖了片剂、颗粒剂、丸剂 、栓剂、搽剂、合剂、糖浆剂、口服溶液剂、露剂等九个药品剂型及中药前处理提取车间，拥有国内先进的生产设备 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300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余台套，国际先进的检验仪器110余台。</a:t>
            </a:r>
          </a:p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★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公司综合制剂车间位于胶州厂区(山东省青岛市胶州市上合示范区创业大道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号)，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占地71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500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平方米，计容建筑面积生产车间</a:t>
            </a:r>
            <a:r>
              <a:rPr 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44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000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平方米、现代医药物流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12000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平方米、配套设施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34000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平方米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; 前处理提取车间位于泗水厂区，占地23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000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平方米，建筑面积2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2000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平方米。整体于2023年7月13日通过了药品生许可证核发现场检查。</a:t>
            </a:r>
          </a:p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★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年生产能力：大蜜丸8000万丸、小蜜丸13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00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吨、水丸840吨、片剂12亿片、糖浆剂2400万瓶、口服液2亿瓶、栓剂3000万粒、搽剂2400万瓶、颗粒剂20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00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万袋、年提取中草药5000吨、加工中药饮片2600吨。</a:t>
            </a:r>
          </a:p>
          <a:p>
            <a:pPr>
              <a:lnSpc>
                <a:spcPct val="200000"/>
              </a:lnSpc>
            </a:pPr>
            <a:endParaRPr lang="zh-CN" altLang="en-US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/>
          <p:nvPr/>
        </p:nvSpPr>
        <p:spPr>
          <a:xfrm>
            <a:off x="188595" y="238125"/>
            <a:ext cx="5630545" cy="3022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245745" algn="l" rtl="0" eaLnBrk="0">
              <a:lnSpc>
                <a:spcPct val="91000"/>
              </a:lnSpc>
              <a:tabLst>
                <a:tab pos="340995" algn="l"/>
              </a:tabLst>
            </a:pPr>
            <a:r>
              <a:rPr sz="20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关于蓝耘智合——</a:t>
            </a:r>
            <a:r>
              <a:rPr lang="zh-CN" sz="2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企业建设情况</a:t>
            </a:r>
            <a:r>
              <a:rPr lang="zh-CN" sz="2000" b="1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（提取车间）</a:t>
            </a:r>
            <a:endParaRPr lang="zh-CN" sz="2000" dirty="0"/>
          </a:p>
          <a:p>
            <a:pPr marL="245745" algn="l" rtl="0" eaLnBrk="0">
              <a:lnSpc>
                <a:spcPct val="91000"/>
              </a:lnSpc>
              <a:tabLst>
                <a:tab pos="340995" algn="l"/>
              </a:tabLst>
            </a:pPr>
            <a:endParaRPr lang="zh-CN" sz="2000" dirty="0"/>
          </a:p>
        </p:txBody>
      </p:sp>
      <p:sp>
        <p:nvSpPr>
          <p:cNvPr id="10" name="path"/>
          <p:cNvSpPr/>
          <p:nvPr/>
        </p:nvSpPr>
        <p:spPr>
          <a:xfrm>
            <a:off x="201294" y="256458"/>
            <a:ext cx="233318" cy="233318"/>
          </a:xfrm>
          <a:custGeom>
            <a:avLst/>
            <a:gdLst/>
            <a:ahLst/>
            <a:cxnLst/>
            <a:rect l="0" t="0" r="0" b="0"/>
            <a:pathLst>
              <a:path w="367" h="367">
                <a:moveTo>
                  <a:pt x="0" y="0"/>
                </a:moveTo>
                <a:lnTo>
                  <a:pt x="367" y="182"/>
                </a:lnTo>
                <a:lnTo>
                  <a:pt x="0" y="367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" name="图片 2" descr="7cfdfcb74c92d61cef5a63e1bb8369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890" y="767715"/>
            <a:ext cx="5888355" cy="5610860"/>
          </a:xfrm>
          <a:prstGeom prst="rect">
            <a:avLst/>
          </a:prstGeom>
        </p:spPr>
      </p:pic>
      <p:pic>
        <p:nvPicPr>
          <p:cNvPr id="5" name="图片 4" descr="232bab17d1be269d16a403524f82d1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85" y="767715"/>
            <a:ext cx="5703570" cy="56108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64380" y="6460490"/>
            <a:ext cx="1374775" cy="287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ym typeface="+mn-ea"/>
              </a:rPr>
              <a:t>中药提取罐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062970" y="6459855"/>
            <a:ext cx="930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储液罐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/>
          <p:nvPr/>
        </p:nvSpPr>
        <p:spPr>
          <a:xfrm>
            <a:off x="188595" y="238125"/>
            <a:ext cx="6256020" cy="3022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245745" algn="l" rtl="0" eaLnBrk="0">
              <a:lnSpc>
                <a:spcPct val="91000"/>
              </a:lnSpc>
              <a:tabLst>
                <a:tab pos="340995" algn="l"/>
              </a:tabLst>
            </a:pPr>
            <a:r>
              <a:rPr sz="20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关于蓝耘智合——</a:t>
            </a:r>
            <a:r>
              <a:rPr lang="zh-CN" sz="2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企业建设情况（固体制剂车间）</a:t>
            </a:r>
            <a:endParaRPr lang="zh-CN" sz="2000" dirty="0"/>
          </a:p>
        </p:txBody>
      </p:sp>
      <p:sp>
        <p:nvSpPr>
          <p:cNvPr id="10" name="path"/>
          <p:cNvSpPr/>
          <p:nvPr/>
        </p:nvSpPr>
        <p:spPr>
          <a:xfrm>
            <a:off x="201294" y="256458"/>
            <a:ext cx="233318" cy="233318"/>
          </a:xfrm>
          <a:custGeom>
            <a:avLst/>
            <a:gdLst/>
            <a:ahLst/>
            <a:cxnLst/>
            <a:rect l="0" t="0" r="0" b="0"/>
            <a:pathLst>
              <a:path w="367" h="367">
                <a:moveTo>
                  <a:pt x="0" y="0"/>
                </a:moveTo>
                <a:lnTo>
                  <a:pt x="367" y="182"/>
                </a:lnTo>
                <a:lnTo>
                  <a:pt x="0" y="367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" y="540385"/>
            <a:ext cx="5596255" cy="5820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810" y="539846"/>
            <a:ext cx="5992428" cy="5821506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4688840" y="6460490"/>
            <a:ext cx="1341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薄膜包衣机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907780" y="6411595"/>
            <a:ext cx="3183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ea typeface="宋体" panose="02010600030101010101" pitchFamily="2" charset="-122"/>
              </a:rPr>
              <a:t>沸腾干燥制粒机、湿法制粒机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/>
          <p:nvPr/>
        </p:nvSpPr>
        <p:spPr>
          <a:xfrm>
            <a:off x="188713" y="238033"/>
            <a:ext cx="7383947" cy="30244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245745" algn="l" rtl="0" eaLnBrk="0">
              <a:lnSpc>
                <a:spcPct val="91000"/>
              </a:lnSpc>
              <a:tabLst>
                <a:tab pos="340995" algn="l"/>
              </a:tabLst>
            </a:pPr>
            <a:r>
              <a:rPr sz="20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关于蓝耘智合——</a:t>
            </a:r>
            <a:r>
              <a:rPr lang="zh-CN" sz="20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企业建设情况（包装车间、外用车间）</a:t>
            </a:r>
            <a:endParaRPr lang="zh-CN" sz="2000" dirty="0"/>
          </a:p>
        </p:txBody>
      </p:sp>
      <p:sp>
        <p:nvSpPr>
          <p:cNvPr id="10" name="path"/>
          <p:cNvSpPr/>
          <p:nvPr/>
        </p:nvSpPr>
        <p:spPr>
          <a:xfrm>
            <a:off x="201294" y="256458"/>
            <a:ext cx="233318" cy="233318"/>
          </a:xfrm>
          <a:custGeom>
            <a:avLst/>
            <a:gdLst/>
            <a:ahLst/>
            <a:cxnLst/>
            <a:rect l="0" t="0" r="0" b="0"/>
            <a:pathLst>
              <a:path w="367" h="367">
                <a:moveTo>
                  <a:pt x="0" y="0"/>
                </a:moveTo>
                <a:lnTo>
                  <a:pt x="367" y="182"/>
                </a:lnTo>
                <a:lnTo>
                  <a:pt x="0" y="367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21" y="607198"/>
            <a:ext cx="6019115" cy="577957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651375" y="6453505"/>
            <a:ext cx="1569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外包装联动线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46737" y="607198"/>
            <a:ext cx="5562264" cy="576813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646410" y="6442075"/>
            <a:ext cx="1362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搽剂灌装机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340700"/>
            <a:ext cx="12199620" cy="4930170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6885908" y="3287768"/>
            <a:ext cx="4958637" cy="141439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500" dirty="0"/>
          </a:p>
        </p:txBody>
      </p:sp>
      <p:sp>
        <p:nvSpPr>
          <p:cNvPr id="6" name="textbox 6"/>
          <p:cNvSpPr/>
          <p:nvPr/>
        </p:nvSpPr>
        <p:spPr>
          <a:xfrm>
            <a:off x="6892290" y="2766695"/>
            <a:ext cx="4895850" cy="14414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lang="en-US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公司现有岗位人员为170人，其中技术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管理</a:t>
            </a:r>
            <a:r>
              <a:rPr lang="en-US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人员70人，占人员总数的40%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；大</a:t>
            </a:r>
            <a:r>
              <a:rPr lang="en-US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专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及</a:t>
            </a:r>
            <a:r>
              <a:rPr lang="en-US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本科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以上学历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90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人，</a:t>
            </a:r>
            <a:r>
              <a:rPr lang="en-US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占人员总数的55%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en-US" altLang="en-US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textbox 8"/>
          <p:cNvSpPr/>
          <p:nvPr/>
        </p:nvSpPr>
        <p:spPr>
          <a:xfrm>
            <a:off x="4590499" y="499392"/>
            <a:ext cx="3023853" cy="31833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2000" b="1" kern="0" spc="-6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关于蓝耘智合——人</a:t>
            </a:r>
            <a:r>
              <a:rPr sz="2000" b="1" kern="0" spc="-70" dirty="0">
                <a:ln w="7277" cap="flat" cmpd="sng">
                  <a:solidFill>
                    <a:srgbClr val="404040">
                      <a:alpha val="100000"/>
                    </a:srgbClr>
                  </a:solidFill>
                  <a:prstDash val="solid"/>
                  <a:bevel/>
                </a:ln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才团队</a:t>
            </a:r>
            <a:endParaRPr lang="en-US" altLang="en-US" sz="2000" dirty="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761050" y="1912939"/>
            <a:ext cx="592164" cy="6436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600000">
            <a:off x="6555122" y="1475786"/>
            <a:ext cx="965942" cy="1205678"/>
            <a:chOff x="0" y="0"/>
            <a:chExt cx="965339" cy="1204925"/>
          </a:xfrm>
        </p:grpSpPr>
        <p:sp>
          <p:nvSpPr>
            <p:cNvPr id="12" name="path"/>
            <p:cNvSpPr/>
            <p:nvPr/>
          </p:nvSpPr>
          <p:spPr>
            <a:xfrm>
              <a:off x="0" y="572148"/>
              <a:ext cx="584428" cy="632777"/>
            </a:xfrm>
            <a:custGeom>
              <a:avLst/>
              <a:gdLst/>
              <a:ahLst/>
              <a:cxnLst/>
              <a:rect l="0" t="0" r="0" b="0"/>
              <a:pathLst>
                <a:path w="920" h="996">
                  <a:moveTo>
                    <a:pt x="457" y="0"/>
                  </a:moveTo>
                  <a:cubicBezTo>
                    <a:pt x="481" y="0"/>
                    <a:pt x="505" y="7"/>
                    <a:pt x="524" y="22"/>
                  </a:cubicBezTo>
                  <a:lnTo>
                    <a:pt x="527" y="22"/>
                  </a:lnTo>
                  <a:lnTo>
                    <a:pt x="855" y="205"/>
                  </a:lnTo>
                  <a:lnTo>
                    <a:pt x="856" y="206"/>
                  </a:lnTo>
                  <a:lnTo>
                    <a:pt x="866" y="211"/>
                  </a:lnTo>
                  <a:lnTo>
                    <a:pt x="866" y="212"/>
                  </a:lnTo>
                  <a:cubicBezTo>
                    <a:pt x="902" y="237"/>
                    <a:pt x="920" y="279"/>
                    <a:pt x="912" y="321"/>
                  </a:cubicBezTo>
                  <a:lnTo>
                    <a:pt x="914" y="321"/>
                  </a:lnTo>
                  <a:lnTo>
                    <a:pt x="914" y="675"/>
                  </a:lnTo>
                  <a:lnTo>
                    <a:pt x="913" y="675"/>
                  </a:lnTo>
                  <a:cubicBezTo>
                    <a:pt x="918" y="719"/>
                    <a:pt x="895" y="761"/>
                    <a:pt x="854" y="783"/>
                  </a:cubicBezTo>
                  <a:lnTo>
                    <a:pt x="527" y="966"/>
                  </a:lnTo>
                  <a:lnTo>
                    <a:pt x="525" y="966"/>
                  </a:lnTo>
                  <a:cubicBezTo>
                    <a:pt x="485" y="996"/>
                    <a:pt x="429" y="996"/>
                    <a:pt x="389" y="966"/>
                  </a:cubicBezTo>
                  <a:lnTo>
                    <a:pt x="387" y="966"/>
                  </a:lnTo>
                  <a:lnTo>
                    <a:pt x="72" y="790"/>
                  </a:lnTo>
                  <a:lnTo>
                    <a:pt x="72" y="788"/>
                  </a:lnTo>
                  <a:cubicBezTo>
                    <a:pt x="28" y="771"/>
                    <a:pt x="0" y="730"/>
                    <a:pt x="0" y="685"/>
                  </a:cubicBezTo>
                  <a:lnTo>
                    <a:pt x="0" y="682"/>
                  </a:lnTo>
                  <a:lnTo>
                    <a:pt x="0" y="306"/>
                  </a:lnTo>
                  <a:lnTo>
                    <a:pt x="0" y="302"/>
                  </a:lnTo>
                  <a:lnTo>
                    <a:pt x="0" y="299"/>
                  </a:lnTo>
                  <a:lnTo>
                    <a:pt x="0" y="289"/>
                  </a:lnTo>
                  <a:lnTo>
                    <a:pt x="1" y="289"/>
                  </a:lnTo>
                  <a:cubicBezTo>
                    <a:pt x="5" y="252"/>
                    <a:pt x="29" y="219"/>
                    <a:pt x="65" y="203"/>
                  </a:cubicBezTo>
                  <a:lnTo>
                    <a:pt x="64" y="203"/>
                  </a:lnTo>
                  <a:lnTo>
                    <a:pt x="387" y="22"/>
                  </a:lnTo>
                  <a:lnTo>
                    <a:pt x="389" y="22"/>
                  </a:lnTo>
                  <a:cubicBezTo>
                    <a:pt x="409" y="7"/>
                    <a:pt x="433" y="0"/>
                    <a:pt x="457" y="0"/>
                  </a:cubicBezTo>
                </a:path>
              </a:pathLst>
            </a:custGeom>
            <a:solidFill>
              <a:srgbClr val="FFFFFF">
                <a:alpha val="1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" name="path"/>
            <p:cNvSpPr/>
            <p:nvPr/>
          </p:nvSpPr>
          <p:spPr>
            <a:xfrm>
              <a:off x="380911" y="0"/>
              <a:ext cx="584427" cy="632777"/>
            </a:xfrm>
            <a:custGeom>
              <a:avLst/>
              <a:gdLst/>
              <a:ahLst/>
              <a:cxnLst/>
              <a:rect l="0" t="0" r="0" b="0"/>
              <a:pathLst>
                <a:path w="920" h="996">
                  <a:moveTo>
                    <a:pt x="457" y="0"/>
                  </a:moveTo>
                  <a:cubicBezTo>
                    <a:pt x="481" y="0"/>
                    <a:pt x="505" y="7"/>
                    <a:pt x="524" y="22"/>
                  </a:cubicBezTo>
                  <a:lnTo>
                    <a:pt x="527" y="22"/>
                  </a:lnTo>
                  <a:lnTo>
                    <a:pt x="855" y="205"/>
                  </a:lnTo>
                  <a:lnTo>
                    <a:pt x="856" y="206"/>
                  </a:lnTo>
                  <a:lnTo>
                    <a:pt x="866" y="211"/>
                  </a:lnTo>
                  <a:lnTo>
                    <a:pt x="866" y="212"/>
                  </a:lnTo>
                  <a:cubicBezTo>
                    <a:pt x="902" y="237"/>
                    <a:pt x="920" y="279"/>
                    <a:pt x="912" y="321"/>
                  </a:cubicBezTo>
                  <a:lnTo>
                    <a:pt x="914" y="321"/>
                  </a:lnTo>
                  <a:lnTo>
                    <a:pt x="914" y="675"/>
                  </a:lnTo>
                  <a:lnTo>
                    <a:pt x="913" y="675"/>
                  </a:lnTo>
                  <a:cubicBezTo>
                    <a:pt x="918" y="719"/>
                    <a:pt x="895" y="761"/>
                    <a:pt x="854" y="783"/>
                  </a:cubicBezTo>
                  <a:lnTo>
                    <a:pt x="527" y="966"/>
                  </a:lnTo>
                  <a:lnTo>
                    <a:pt x="525" y="966"/>
                  </a:lnTo>
                  <a:cubicBezTo>
                    <a:pt x="485" y="996"/>
                    <a:pt x="429" y="996"/>
                    <a:pt x="389" y="966"/>
                  </a:cubicBezTo>
                  <a:lnTo>
                    <a:pt x="387" y="966"/>
                  </a:lnTo>
                  <a:lnTo>
                    <a:pt x="72" y="790"/>
                  </a:lnTo>
                  <a:lnTo>
                    <a:pt x="72" y="788"/>
                  </a:lnTo>
                  <a:cubicBezTo>
                    <a:pt x="28" y="771"/>
                    <a:pt x="0" y="730"/>
                    <a:pt x="0" y="685"/>
                  </a:cubicBezTo>
                  <a:lnTo>
                    <a:pt x="0" y="682"/>
                  </a:lnTo>
                  <a:lnTo>
                    <a:pt x="0" y="306"/>
                  </a:lnTo>
                  <a:lnTo>
                    <a:pt x="0" y="302"/>
                  </a:lnTo>
                  <a:lnTo>
                    <a:pt x="0" y="299"/>
                  </a:lnTo>
                  <a:lnTo>
                    <a:pt x="0" y="289"/>
                  </a:lnTo>
                  <a:lnTo>
                    <a:pt x="1" y="289"/>
                  </a:lnTo>
                  <a:cubicBezTo>
                    <a:pt x="5" y="252"/>
                    <a:pt x="29" y="219"/>
                    <a:pt x="65" y="203"/>
                  </a:cubicBezTo>
                  <a:lnTo>
                    <a:pt x="64" y="203"/>
                  </a:lnTo>
                  <a:lnTo>
                    <a:pt x="387" y="22"/>
                  </a:lnTo>
                  <a:lnTo>
                    <a:pt x="389" y="22"/>
                  </a:lnTo>
                  <a:cubicBezTo>
                    <a:pt x="409" y="7"/>
                    <a:pt x="433" y="0"/>
                    <a:pt x="457" y="0"/>
                  </a:cubicBezTo>
                </a:path>
              </a:pathLst>
            </a:custGeom>
            <a:solidFill>
              <a:srgbClr val="FFFFFF">
                <a:alpha val="5098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558363" y="907073"/>
            <a:ext cx="3161134" cy="88431"/>
          </a:xfrm>
          <a:prstGeom prst="rect">
            <a:avLst/>
          </a:prstGeom>
        </p:spPr>
      </p:pic>
      <p:sp>
        <p:nvSpPr>
          <p:cNvPr id="18" name="path"/>
          <p:cNvSpPr/>
          <p:nvPr/>
        </p:nvSpPr>
        <p:spPr>
          <a:xfrm>
            <a:off x="11051330" y="2048277"/>
            <a:ext cx="388863" cy="367514"/>
          </a:xfrm>
          <a:custGeom>
            <a:avLst/>
            <a:gdLst/>
            <a:ahLst/>
            <a:cxnLst/>
            <a:rect l="0" t="0" r="0" b="0"/>
            <a:pathLst>
              <a:path w="612" h="578">
                <a:moveTo>
                  <a:pt x="0" y="242"/>
                </a:moveTo>
                <a:lnTo>
                  <a:pt x="242" y="242"/>
                </a:lnTo>
                <a:lnTo>
                  <a:pt x="242" y="0"/>
                </a:lnTo>
                <a:lnTo>
                  <a:pt x="369" y="0"/>
                </a:lnTo>
                <a:lnTo>
                  <a:pt x="369" y="242"/>
                </a:lnTo>
                <a:lnTo>
                  <a:pt x="612" y="242"/>
                </a:lnTo>
                <a:lnTo>
                  <a:pt x="612" y="336"/>
                </a:lnTo>
                <a:lnTo>
                  <a:pt x="369" y="336"/>
                </a:lnTo>
                <a:lnTo>
                  <a:pt x="369" y="578"/>
                </a:lnTo>
                <a:lnTo>
                  <a:pt x="242" y="578"/>
                </a:lnTo>
                <a:lnTo>
                  <a:pt x="242" y="336"/>
                </a:lnTo>
                <a:lnTo>
                  <a:pt x="0" y="336"/>
                </a:lnTo>
                <a:lnTo>
                  <a:pt x="0" y="242"/>
                </a:ln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DBkOWQ2MzAzZWQzZTJkOGM2NTAxNTRkNDgyNDM4ZWUifQ=="/>
  <p:tag name="KSO_WPP_MARK_KEY" val="ffbca62d-9771-438f-a589-618381eb3e4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a*1"/>
  <p:tag name="KSO_WM_TEMPLATE_CATEGORY" val="custom"/>
  <p:tag name="KSO_WM_TEMPLATE_INDEX" val="20233105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NOCLEAR" val="0"/>
  <p:tag name="KSO_WM_UNIT_VALUE" val="4"/>
  <p:tag name="KSO_WM_DIAGRAM_GROUP_CODE" val="l1-1"/>
  <p:tag name="KSO_WM_UNIT_TYPE" val="a"/>
  <p:tag name="KSO_WM_UNIT_INDEX" val="1"/>
  <p:tag name="KSO_WM_UNIT_TEXT_FILL_FORE_SCHEMECOLOR_INDEX" val="5"/>
  <p:tag name="KSO_WM_UNIT_TEXT_FILL_TYPE" val="1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a*1_1_1"/>
  <p:tag name="KSO_WM_TEMPLATE_CATEGORY" val="custom"/>
  <p:tag name="KSO_WM_TEMPLATE_INDEX" val="20233105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目录项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i*1_4_2"/>
  <p:tag name="KSO_WM_TEMPLATE_CATEGORY" val="custom"/>
  <p:tag name="KSO_WM_TEMPLATE_INDEX" val="2023310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i*1_4_1"/>
  <p:tag name="KSO_WM_TEMPLATE_CATEGORY" val="custom"/>
  <p:tag name="KSO_WM_TEMPLATE_INDEX" val="20233105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USESOURCEFORMAT_APPLY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a*1_2_1"/>
  <p:tag name="KSO_WM_TEMPLATE_CATEGORY" val="custom"/>
  <p:tag name="KSO_WM_TEMPLATE_INDEX" val="20233105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目录项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a*1_3_1"/>
  <p:tag name="KSO_WM_TEMPLATE_CATEGORY" val="custom"/>
  <p:tag name="KSO_WM_TEMPLATE_INDEX" val="20233105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目录项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a*1_4_1"/>
  <p:tag name="KSO_WM_TEMPLATE_CATEGORY" val="custom"/>
  <p:tag name="KSO_WM_TEMPLATE_INDEX" val="20233105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目录项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a*1_4_1"/>
  <p:tag name="KSO_WM_TEMPLATE_CATEGORY" val="custom"/>
  <p:tag name="KSO_WM_TEMPLATE_INDEX" val="20233105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35.0477294921875,&quot;left&quot;:493.9955180683286,&quot;top&quot;:52.37613525390625,&quot;width&quot;:403.21502685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目录项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i*1_4_1"/>
  <p:tag name="KSO_WM_TEMPLATE_CATEGORY" val="custom"/>
  <p:tag name="KSO_WM_TEMPLATE_INDEX" val="20233105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i*1_4_2"/>
  <p:tag name="KSO_WM_TEMPLATE_CATEGORY" val="custom"/>
  <p:tag name="KSO_WM_TEMPLATE_INDEX" val="20233105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i*1_4_2"/>
  <p:tag name="KSO_WM_TEMPLATE_CATEGORY" val="custom"/>
  <p:tag name="KSO_WM_TEMPLATE_INDEX" val="20233105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i*1_4_1"/>
  <p:tag name="KSO_WM_TEMPLATE_CATEGORY" val="custom"/>
  <p:tag name="KSO_WM_TEMPLATE_INDEX" val="20233105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USESOURCEFORMAT_APPLY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i*1_4_2"/>
  <p:tag name="KSO_WM_TEMPLATE_CATEGORY" val="custom"/>
  <p:tag name="KSO_WM_TEMPLATE_INDEX" val="20233105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i*1_4_1"/>
  <p:tag name="KSO_WM_TEMPLATE_CATEGORY" val="custom"/>
  <p:tag name="KSO_WM_TEMPLATE_INDEX" val="20233105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USESOURCEFORMAT_APPLY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i*1_4_2"/>
  <p:tag name="KSO_WM_TEMPLATE_CATEGORY" val="custom"/>
  <p:tag name="KSO_WM_TEMPLATE_INDEX" val="20233105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i*1_4_1"/>
  <p:tag name="KSO_WM_TEMPLATE_CATEGORY" val="custom"/>
  <p:tag name="KSO_WM_TEMPLATE_INDEX" val="20233105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i*1_4_2"/>
  <p:tag name="KSO_WM_TEMPLATE_CATEGORY" val="custom"/>
  <p:tag name="KSO_WM_TEMPLATE_INDEX" val="20233105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i*1_4_1"/>
  <p:tag name="KSO_WM_TEMPLATE_CATEGORY" val="custom"/>
  <p:tag name="KSO_WM_TEMPLATE_INDEX" val="20233105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USESOURCEFORMAT_APPLY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a*1_4_1"/>
  <p:tag name="KSO_WM_TEMPLATE_CATEGORY" val="custom"/>
  <p:tag name="KSO_WM_TEMPLATE_INDEX" val="20233105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35.0477294921875,&quot;left&quot;:493.9955180683286,&quot;top&quot;:52.37613525390625,&quot;width&quot;:403.21502685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目录项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i*1_4_2"/>
  <p:tag name="KSO_WM_TEMPLATE_CATEGORY" val="custom"/>
  <p:tag name="KSO_WM_TEMPLATE_INDEX" val="20233105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i*1_4_1"/>
  <p:tag name="KSO_WM_TEMPLATE_CATEGORY" val="custom"/>
  <p:tag name="KSO_WM_TEMPLATE_INDEX" val="20233105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529.5938647460937,&quot;left&quot;:202.61999999999998,&quot;top&quot;:6.579999999999996,&quot;width&quot;:694.59054492379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TYPE" val="1"/>
  <p:tag name="KSO_WM_UNIT_USESOURCEFORMAT_APPLY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4*l_h_a*1_4_1"/>
  <p:tag name="KSO_WM_TEMPLATE_CATEGORY" val="custom"/>
  <p:tag name="KSO_WM_TEMPLATE_INDEX" val="20233105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35.0477294921875,&quot;left&quot;:493.9955180683286,&quot;top&quot;:52.37613525390625,&quot;width&quot;:403.215026855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目录项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99*468"/>
  <p:tag name="TABLE_ENDDRAG_RECT" val="34*62*899*46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99*468"/>
  <p:tag name="TABLE_ENDDRAG_RECT" val="34*62*899*46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99*468"/>
  <p:tag name="TABLE_ENDDRAG_RECT" val="34*62*899*46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99*457"/>
  <p:tag name="TABLE_ENDDRAG_RECT" val="34*62*899*45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14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755_1*d*1"/>
  <p:tag name="KSO_WM_TEMPLATE_CATEGORY" val="custom"/>
  <p:tag name="KSO_WM_TEMPLATE_INDEX" val="20234755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3105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3105"/>
  <p:tag name="KSO_WM_SLIDE_TYPE" val="contents"/>
  <p:tag name="KSO_WM_SLIDE_SUBTYPE" val="diag"/>
  <p:tag name="KSO_WM_DIAGRAM_GROUP_CODE" val="l1-1"/>
  <p:tag name="KSO_WM_SLIDE_DIAGTYPE" val="l"/>
  <p:tag name="KSO_WM_SLIDE_LAYOUT" val="a_l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2250</Words>
  <Application>Microsoft Office PowerPoint</Application>
  <PresentationFormat>自定义</PresentationFormat>
  <Paragraphs>453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仿宋</vt:lpstr>
      <vt:lpstr>楷体</vt:lpstr>
      <vt:lpstr>宋体</vt:lpstr>
      <vt:lpstr>微软雅黑</vt:lpstr>
      <vt:lpstr>Arial</vt:lpstr>
      <vt:lpstr>Calibri</vt:lpstr>
      <vt:lpstr>Office Theme</vt:lpstr>
      <vt:lpstr>PowerPoint 演示文稿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LEric</dc:creator>
  <cp:lastModifiedBy>林 繁朋</cp:lastModifiedBy>
  <cp:revision>55</cp:revision>
  <dcterms:created xsi:type="dcterms:W3CDTF">2023-08-21T02:04:00Z</dcterms:created>
  <dcterms:modified xsi:type="dcterms:W3CDTF">2025-01-17T11:05:45Z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CFDA8726B6B249DF81F8FF99F0214692_12</vt:lpwstr>
  </property>
  <property fmtid="{D5CDD505-2E9C-101B-9397-08002B2CF9AE}" pid="3" name="KSOProductBuildVer">
    <vt:lpwstr>2052-12.1.0.19302</vt:lpwstr>
  </property>
</Properties>
</file>