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601200" cy="12801600" type="A3"/>
  <p:notesSz cx="9928225" cy="14357350"/>
  <p:defaultTextStyle>
    <a:defPPr>
      <a:defRPr lang="zh-CN"/>
    </a:defPPr>
    <a:lvl1pPr marL="0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65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30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894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858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822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787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752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717" algn="l" defTabSz="127993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01"/>
    <a:srgbClr val="C99837"/>
    <a:srgbClr val="FAFCF2"/>
    <a:srgbClr val="F5FDF3"/>
    <a:srgbClr val="FFCC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596" y="-320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60070" y="2560320"/>
            <a:ext cx="8244230" cy="3413760"/>
          </a:xfrm>
          <a:ln>
            <a:noFill/>
          </a:ln>
        </p:spPr>
        <p:txBody>
          <a:bodyPr vert="horz" tIns="0" rIns="2443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75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60070" y="6026601"/>
            <a:ext cx="8247431" cy="3271520"/>
          </a:xfrm>
        </p:spPr>
        <p:txBody>
          <a:bodyPr lIns="0" rIns="24438"/>
          <a:lstStyle>
            <a:lvl1pPr marL="0" marR="61096" indent="0" algn="r">
              <a:buNone/>
              <a:defRPr>
                <a:solidFill>
                  <a:schemeClr val="tx1"/>
                </a:solidFill>
              </a:defRPr>
            </a:lvl1pPr>
            <a:lvl2pPr marL="610956" indent="0" algn="ctr">
              <a:buNone/>
            </a:lvl2pPr>
            <a:lvl3pPr marL="1221913" indent="0" algn="ctr">
              <a:buNone/>
            </a:lvl3pPr>
            <a:lvl4pPr marL="1832869" indent="0" algn="ctr">
              <a:buNone/>
            </a:lvl4pPr>
            <a:lvl5pPr marL="2443825" indent="0" algn="ctr">
              <a:buNone/>
            </a:lvl5pPr>
            <a:lvl6pPr marL="3054782" indent="0" algn="ctr">
              <a:buNone/>
            </a:lvl6pPr>
            <a:lvl7pPr marL="3665738" indent="0" algn="ctr">
              <a:buNone/>
            </a:lvl7pPr>
            <a:lvl8pPr marL="4276695" indent="0" algn="ctr">
              <a:buNone/>
            </a:lvl8pPr>
            <a:lvl9pPr marL="4887651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1706883"/>
            <a:ext cx="2160270" cy="9728624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1706883"/>
            <a:ext cx="6320790" cy="972862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870" y="2457907"/>
            <a:ext cx="8161020" cy="2543251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75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870" y="5048707"/>
            <a:ext cx="8161020" cy="2818129"/>
          </a:xfrm>
        </p:spPr>
        <p:txBody>
          <a:bodyPr lIns="61096" rIns="61096" anchor="t"/>
          <a:lstStyle>
            <a:lvl1pPr marL="0" indent="0">
              <a:buNone/>
              <a:defRPr sz="2900">
                <a:solidFill>
                  <a:schemeClr val="tx1"/>
                </a:solidFill>
              </a:defRPr>
            </a:lvl1pPr>
            <a:lvl2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3584159"/>
            <a:ext cx="4240530" cy="8278368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3584159"/>
            <a:ext cx="4240530" cy="8278368"/>
          </a:xfrm>
        </p:spPr>
        <p:txBody>
          <a:bodyPr/>
          <a:lstStyle>
            <a:lvl1pPr>
              <a:defRPr sz="35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</p:spPr>
        <p:txBody>
          <a:bodyPr tIns="61096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3463131"/>
            <a:ext cx="4242197" cy="1230790"/>
          </a:xfrm>
        </p:spPr>
        <p:txBody>
          <a:bodyPr lIns="61096" tIns="0" rIns="61096" bIns="0" anchor="ctr">
            <a:noAutofit/>
          </a:bodyPr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877278" y="3471548"/>
            <a:ext cx="4243863" cy="1222373"/>
          </a:xfrm>
        </p:spPr>
        <p:txBody>
          <a:bodyPr lIns="61096" tIns="0" rIns="61096" bIns="0" anchor="ctr"/>
          <a:lstStyle>
            <a:lvl1pPr marL="0" indent="0">
              <a:buNone/>
              <a:defRPr sz="3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700" b="1"/>
            </a:lvl2pPr>
            <a:lvl3pPr>
              <a:buNone/>
              <a:defRPr sz="2400" b="1"/>
            </a:lvl3pPr>
            <a:lvl4pPr>
              <a:buNone/>
              <a:defRPr sz="2100" b="1"/>
            </a:lvl4pPr>
            <a:lvl5pPr>
              <a:buNone/>
              <a:defRPr sz="21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80061" y="4693921"/>
            <a:ext cx="4242197" cy="7178677"/>
          </a:xfrm>
        </p:spPr>
        <p:txBody>
          <a:bodyPr tIns="0"/>
          <a:lstStyle>
            <a:lvl1pPr>
              <a:defRPr sz="29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693921"/>
            <a:ext cx="4243863" cy="7178677"/>
          </a:xfrm>
        </p:spPr>
        <p:txBody>
          <a:bodyPr tIns="0"/>
          <a:lstStyle>
            <a:lvl1pPr>
              <a:defRPr sz="29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721090" cy="2133600"/>
          </a:xfrm>
        </p:spPr>
        <p:txBody>
          <a:bodyPr vert="horz" tIns="61096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960125"/>
            <a:ext cx="2880360" cy="216916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5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20090" y="3129280"/>
            <a:ext cx="2880360" cy="8534400"/>
          </a:xfrm>
        </p:spPr>
        <p:txBody>
          <a:bodyPr lIns="24438" rIns="24438"/>
          <a:lstStyle>
            <a:lvl1pPr marL="0" indent="0" algn="l">
              <a:buNone/>
              <a:defRPr sz="1900"/>
            </a:lvl1pPr>
            <a:lvl2pPr indent="0" algn="l">
              <a:buNone/>
              <a:defRPr sz="1600"/>
            </a:lvl2pPr>
            <a:lvl3pPr indent="0" algn="l">
              <a:buNone/>
              <a:defRPr sz="1300"/>
            </a:lvl3pPr>
            <a:lvl4pPr indent="0" algn="l">
              <a:buNone/>
              <a:defRPr sz="1200"/>
            </a:lvl4pPr>
            <a:lvl5pPr indent="0" algn="l">
              <a:buNone/>
              <a:defRPr sz="12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753803" y="3129280"/>
            <a:ext cx="5367338" cy="8534400"/>
          </a:xfrm>
        </p:spPr>
        <p:txBody>
          <a:bodyPr tIns="0"/>
          <a:lstStyle>
            <a:lvl1pPr>
              <a:defRPr sz="3700"/>
            </a:lvl1pPr>
            <a:lvl2pPr>
              <a:defRPr sz="3500"/>
            </a:lvl2pPr>
            <a:lvl3pPr>
              <a:defRPr sz="3200"/>
            </a:lvl3pPr>
            <a:lvl4pPr>
              <a:defRPr sz="2700"/>
            </a:lvl4pPr>
            <a:lvl5pPr>
              <a:defRPr sz="24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324041" y="2068411"/>
            <a:ext cx="5520690" cy="768096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404342" y="10004903"/>
            <a:ext cx="163220" cy="290170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191" tIns="61096" rIns="122191" bIns="61096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197060"/>
            <a:ext cx="2323490" cy="2954226"/>
          </a:xfrm>
        </p:spPr>
        <p:txBody>
          <a:bodyPr vert="horz" lIns="61096" tIns="61096" rIns="61096" bIns="61096" anchor="b"/>
          <a:lstStyle>
            <a:lvl1pPr algn="l">
              <a:buNone/>
              <a:defRPr sz="27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5280400"/>
            <a:ext cx="2320290" cy="4068064"/>
          </a:xfrm>
        </p:spPr>
        <p:txBody>
          <a:bodyPr lIns="85534" rIns="61096" bIns="61096" anchor="t"/>
          <a:lstStyle>
            <a:lvl1pPr marL="0" indent="0" algn="l">
              <a:spcBef>
                <a:spcPts val="334"/>
              </a:spcBef>
              <a:buFontTx/>
              <a:buNone/>
              <a:defRPr sz="1700"/>
            </a:lvl1pPr>
            <a:lvl2pPr>
              <a:defRPr sz="16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81060" y="11865188"/>
            <a:ext cx="640080" cy="681567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660083" y="2239099"/>
            <a:ext cx="4848606" cy="7339584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43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002" y="10857654"/>
            <a:ext cx="9621203" cy="194394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191" tIns="61096" rIns="122191" bIns="6109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600576" y="11610342"/>
            <a:ext cx="5000625" cy="1191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191" tIns="61096" rIns="122191" bIns="6109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002" y="-13335"/>
            <a:ext cx="9621203" cy="194394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191" tIns="61096" rIns="122191" bIns="6109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600576" y="-13334"/>
            <a:ext cx="5000625" cy="1191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2191" tIns="61096" rIns="122191" bIns="61096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80060" y="1314298"/>
            <a:ext cx="8641080" cy="2133600"/>
          </a:xfrm>
          <a:prstGeom prst="rect">
            <a:avLst/>
          </a:prstGeom>
        </p:spPr>
        <p:txBody>
          <a:bodyPr vert="horz" lIns="0" tIns="61096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80060" y="3612896"/>
            <a:ext cx="8641080" cy="8193024"/>
          </a:xfrm>
          <a:prstGeom prst="rect">
            <a:avLst/>
          </a:prstGeom>
        </p:spPr>
        <p:txBody>
          <a:bodyPr vert="horz" lIns="122191" tIns="61096" rIns="122191" bIns="61096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2022/8/31 Wednesday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00350" y="11865188"/>
            <a:ext cx="352044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321040" y="11865188"/>
            <a:ext cx="800100" cy="6815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967" y="377828"/>
            <a:ext cx="9639575" cy="121188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67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66574" indent="-366574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5339" indent="-32991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indent="-32991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8487" indent="-281040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955060" indent="-281040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634" indent="-281040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566017" indent="-24438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32591" indent="-244383" algn="l" rtl="0" eaLnBrk="1" latinLnBrk="0" hangingPunct="1">
        <a:spcBef>
          <a:spcPct val="20000"/>
        </a:spcBef>
        <a:buClr>
          <a:schemeClr val="tx2"/>
        </a:buClr>
        <a:buChar char="•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64" indent="-24438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圆角矩形 5"/>
          <p:cNvSpPr/>
          <p:nvPr/>
        </p:nvSpPr>
        <p:spPr>
          <a:xfrm>
            <a:off x="3546313" y="896028"/>
            <a:ext cx="2167415" cy="4700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en-US" altLang="zh-CN" sz="12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12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12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12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</a:t>
            </a:r>
            <a:r>
              <a:rPr lang="zh-CN" altLang="en-US" sz="1200" u="sng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起</a:t>
            </a:r>
            <a:endParaRPr lang="en-US" altLang="zh-CN" sz="1200" u="sng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借款学生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高校报到后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流程图: 过程 7"/>
          <p:cNvSpPr/>
          <p:nvPr/>
        </p:nvSpPr>
        <p:spPr>
          <a:xfrm>
            <a:off x="2964365" y="1592105"/>
            <a:ext cx="3381059" cy="717194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登陆学生</a:t>
            </a:r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在线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服务系统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https://www.csls.cdb.com.cn</a:t>
            </a:r>
          </a:p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注册</a:t>
            </a:r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并填写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个人信息，提交</a:t>
            </a:r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贷款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申请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流程图: 过程 22"/>
          <p:cNvSpPr/>
          <p:nvPr/>
        </p:nvSpPr>
        <p:spPr>
          <a:xfrm>
            <a:off x="3068143" y="2523638"/>
            <a:ext cx="2980711" cy="558029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endParaRPr lang="en-US" altLang="zh-CN" sz="12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登陆高校助学贷款信息管理系统</a:t>
            </a:r>
            <a:endParaRPr lang="en-US" altLang="zh-CN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en-US" altLang="zh-CN" sz="1200" dirty="0">
                <a:latin typeface="楷体" panose="02010609060101010101" pitchFamily="49" charset="-122"/>
                <a:ea typeface="楷体" panose="02010609060101010101" pitchFamily="49" charset="-122"/>
              </a:rPr>
              <a:t>https://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zxdk.cdb.com.cn:446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4" name="流程图: 过程 33"/>
          <p:cNvSpPr/>
          <p:nvPr/>
        </p:nvSpPr>
        <p:spPr>
          <a:xfrm>
            <a:off x="3145022" y="3370036"/>
            <a:ext cx="3200402" cy="365171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高校按照</a:t>
            </a:r>
            <a:r>
              <a:rPr lang="zh-CN" altLang="en-US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黑教规</a:t>
            </a:r>
            <a:r>
              <a:rPr lang="en-US" altLang="zh-CN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[2019]9</a:t>
            </a:r>
            <a:r>
              <a:rPr lang="zh-CN" altLang="en-US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号</a:t>
            </a:r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文件</a:t>
            </a:r>
            <a:endParaRPr lang="en-US" altLang="zh-CN" sz="12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认定家庭</a:t>
            </a:r>
            <a:r>
              <a:rPr lang="zh-CN" altLang="en-US" sz="1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经济</a:t>
            </a:r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困难情况</a:t>
            </a:r>
            <a:endParaRPr lang="zh-CN" altLang="en-US" sz="1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40" name="直接箭头连接符 39"/>
          <p:cNvCxnSpPr/>
          <p:nvPr/>
        </p:nvCxnSpPr>
        <p:spPr>
          <a:xfrm>
            <a:off x="4630021" y="3090975"/>
            <a:ext cx="0" cy="2384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流程图: 决策 71"/>
          <p:cNvSpPr/>
          <p:nvPr/>
        </p:nvSpPr>
        <p:spPr>
          <a:xfrm>
            <a:off x="3497281" y="4555876"/>
            <a:ext cx="2324759" cy="376549"/>
          </a:xfrm>
          <a:prstGeom prst="flowChartDecis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学生材料</a:t>
            </a:r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审查</a:t>
            </a:r>
          </a:p>
        </p:txBody>
      </p:sp>
      <p:cxnSp>
        <p:nvCxnSpPr>
          <p:cNvPr id="74" name="直接箭头连接符 73"/>
          <p:cNvCxnSpPr/>
          <p:nvPr/>
        </p:nvCxnSpPr>
        <p:spPr>
          <a:xfrm>
            <a:off x="5585023" y="4121018"/>
            <a:ext cx="2527945" cy="35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流程图: 准备 75"/>
          <p:cNvSpPr/>
          <p:nvPr/>
        </p:nvSpPr>
        <p:spPr>
          <a:xfrm>
            <a:off x="8112968" y="3777118"/>
            <a:ext cx="872671" cy="678566"/>
          </a:xfrm>
          <a:prstGeom prst="flowChartPreparat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谨慎谢绝</a:t>
            </a:r>
            <a:endParaRPr lang="zh-CN" altLang="en-US" sz="12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1" name="流程图: 过程 100"/>
          <p:cNvSpPr/>
          <p:nvPr/>
        </p:nvSpPr>
        <p:spPr>
          <a:xfrm>
            <a:off x="2815466" y="5115606"/>
            <a:ext cx="3719942" cy="52819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高校经办人或院系经办人</a:t>
            </a:r>
            <a:r>
              <a:rPr lang="en-US" altLang="zh-CN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新增学生信息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学生管理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新增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填写标*信息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生成学生在线初始密码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133" name="直接箭头连接符 132"/>
          <p:cNvCxnSpPr/>
          <p:nvPr/>
        </p:nvCxnSpPr>
        <p:spPr>
          <a:xfrm>
            <a:off x="4606805" y="1361541"/>
            <a:ext cx="5404" cy="216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2243" y="2227603"/>
            <a:ext cx="2892824" cy="23393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2191" tIns="61096" rIns="122191" bIns="61096" rtlCol="0">
            <a:spAutoFit/>
          </a:bodyPr>
          <a:lstStyle/>
          <a:p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说明</a:t>
            </a:r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：学生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携带以下申贷材料前往院系经办老师办理（均为原件）：</a:t>
            </a:r>
            <a:endParaRPr lang="en-US" altLang="zh-CN" sz="16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学生本人身份证</a:t>
            </a:r>
            <a:endParaRPr lang="en-US" altLang="zh-CN" sz="16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录取通知书（新生）或学生证（在校生）</a:t>
            </a:r>
            <a:endParaRPr lang="en-US" altLang="zh-CN" sz="16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1600" b="1" dirty="0"/>
              <a:t> </a:t>
            </a:r>
            <a:r>
              <a:rPr lang="en-US" altLang="zh-CN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家庭经济困难学生认定申请表</a:t>
            </a:r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学生自行打印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或</a:t>
            </a:r>
            <a:r>
              <a:rPr lang="zh-CN" altLang="en-US" sz="1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经办人</a:t>
            </a:r>
            <a:r>
              <a:rPr lang="zh-CN" altLang="en-US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打印</a:t>
            </a:r>
            <a:r>
              <a:rPr lang="en-US" altLang="zh-CN" sz="16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en-US" altLang="zh-CN" sz="16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643560" y="64096"/>
            <a:ext cx="6589852" cy="492717"/>
          </a:xfrm>
          <a:prstGeom prst="rect">
            <a:avLst/>
          </a:prstGeom>
          <a:noFill/>
        </p:spPr>
        <p:txBody>
          <a:bodyPr wrap="none" lIns="122191" tIns="61096" rIns="122191" bIns="61096" rtlCol="0">
            <a:spAutoFit/>
          </a:bodyPr>
          <a:lstStyle/>
          <a:p>
            <a:pPr algn="ctr"/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国家开发银行高校助学贷款办理流程</a:t>
            </a:r>
            <a:r>
              <a:rPr lang="en-US" altLang="zh-CN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院系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版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71" name="直接箭头连接符 70"/>
          <p:cNvCxnSpPr/>
          <p:nvPr/>
        </p:nvCxnSpPr>
        <p:spPr>
          <a:xfrm>
            <a:off x="4609194" y="2309299"/>
            <a:ext cx="13253" cy="2029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流程图: 决策 23"/>
          <p:cNvSpPr/>
          <p:nvPr/>
        </p:nvSpPr>
        <p:spPr>
          <a:xfrm>
            <a:off x="3792761" y="3944169"/>
            <a:ext cx="1727919" cy="364293"/>
          </a:xfrm>
          <a:prstGeom prst="flowChartDecisi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申请审查</a:t>
            </a:r>
            <a:endParaRPr lang="zh-CN" altLang="en-US" sz="1200" dirty="0">
              <a:solidFill>
                <a:schemeClr val="dk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6535408" y="3812945"/>
            <a:ext cx="720080" cy="308051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未通过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1" name="流程图: 过程 220"/>
          <p:cNvSpPr/>
          <p:nvPr/>
        </p:nvSpPr>
        <p:spPr>
          <a:xfrm>
            <a:off x="3145022" y="5884402"/>
            <a:ext cx="3090557" cy="45574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新增申请与审查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贷前管理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申请与审查</a:t>
            </a:r>
            <a:r>
              <a:rPr lang="en-US" altLang="zh-CN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填写相关信息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123278" y="786252"/>
            <a:ext cx="2079125" cy="13544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2191" tIns="61096" rIns="122191" bIns="61096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just"/>
            <a:r>
              <a:rPr lang="zh-CN" altLang="en-US" sz="1600" dirty="0" smtClean="0">
                <a:solidFill>
                  <a:srgbClr val="FF0000"/>
                </a:solidFill>
              </a:rPr>
              <a:t>说明</a:t>
            </a:r>
            <a:r>
              <a:rPr lang="en-US" altLang="zh-CN" sz="1600" dirty="0" smtClean="0">
                <a:solidFill>
                  <a:srgbClr val="FF0000"/>
                </a:solidFill>
              </a:rPr>
              <a:t>1</a:t>
            </a:r>
            <a:r>
              <a:rPr lang="zh-CN" altLang="en-US" sz="1600" dirty="0" smtClean="0">
                <a:solidFill>
                  <a:srgbClr val="FF0000"/>
                </a:solidFill>
              </a:rPr>
              <a:t>：若学</a:t>
            </a:r>
            <a:r>
              <a:rPr lang="zh-CN" altLang="en-US" sz="1600" dirty="0">
                <a:solidFill>
                  <a:srgbClr val="FF0000"/>
                </a:solidFill>
              </a:rPr>
              <a:t>生因特殊原因无法在线注册申请</a:t>
            </a:r>
            <a:r>
              <a:rPr lang="zh-CN" altLang="en-US" sz="1600" dirty="0" smtClean="0">
                <a:solidFill>
                  <a:srgbClr val="FF0000"/>
                </a:solidFill>
              </a:rPr>
              <a:t>，院系经办人在学生管理</a:t>
            </a:r>
            <a:r>
              <a:rPr lang="en-US" altLang="zh-CN" sz="1600" dirty="0" smtClean="0">
                <a:solidFill>
                  <a:srgbClr val="FF0000"/>
                </a:solidFill>
              </a:rPr>
              <a:t>-</a:t>
            </a:r>
            <a:r>
              <a:rPr lang="zh-CN" altLang="en-US" sz="1600" dirty="0" smtClean="0">
                <a:solidFill>
                  <a:srgbClr val="FF0000"/>
                </a:solidFill>
              </a:rPr>
              <a:t>基本信息管理</a:t>
            </a:r>
            <a:r>
              <a:rPr lang="en-US" altLang="zh-CN" sz="1600" dirty="0" smtClean="0">
                <a:solidFill>
                  <a:srgbClr val="FF0000"/>
                </a:solidFill>
              </a:rPr>
              <a:t>-</a:t>
            </a:r>
            <a:r>
              <a:rPr lang="zh-CN" altLang="en-US" sz="1600" dirty="0" smtClean="0">
                <a:solidFill>
                  <a:srgbClr val="FF0000"/>
                </a:solidFill>
              </a:rPr>
              <a:t>新增学生信息。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295" name="流程图: 过程 294"/>
          <p:cNvSpPr/>
          <p:nvPr/>
        </p:nvSpPr>
        <p:spPr>
          <a:xfrm>
            <a:off x="2935282" y="6493288"/>
            <a:ext cx="3521502" cy="51820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学生现场签字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导出申请表并打印</a:t>
            </a:r>
            <a:r>
              <a:rPr lang="en-US" altLang="zh-CN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学生现场签字确认</a:t>
            </a:r>
            <a:endParaRPr lang="en-US" altLang="zh-CN" sz="1200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00" name="流程图: 过程 299"/>
          <p:cNvSpPr/>
          <p:nvPr/>
        </p:nvSpPr>
        <p:spPr>
          <a:xfrm>
            <a:off x="2842875" y="7283719"/>
            <a:ext cx="3858991" cy="57815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院系、高校资助中心审核申请表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院</a:t>
            </a:r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系、高校资助中心领导审核申请表并签字、盖章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20" name="流程图: 过程 319"/>
          <p:cNvSpPr/>
          <p:nvPr/>
        </p:nvSpPr>
        <p:spPr>
          <a:xfrm>
            <a:off x="3000400" y="8203906"/>
            <a:ext cx="3535008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r>
              <a:rPr lang="en-US" altLang="zh-CN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汇总学生贷款申请并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提交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提交后，院系经办人将不能再导入、新增等操作</a:t>
            </a:r>
          </a:p>
        </p:txBody>
      </p:sp>
      <p:cxnSp>
        <p:nvCxnSpPr>
          <p:cNvPr id="321" name="直接箭头连接符 320"/>
          <p:cNvCxnSpPr/>
          <p:nvPr/>
        </p:nvCxnSpPr>
        <p:spPr>
          <a:xfrm flipH="1">
            <a:off x="4723166" y="7861877"/>
            <a:ext cx="4467" cy="342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3" name="直接箭头连接符 322"/>
          <p:cNvCxnSpPr/>
          <p:nvPr/>
        </p:nvCxnSpPr>
        <p:spPr>
          <a:xfrm>
            <a:off x="4745223" y="8645533"/>
            <a:ext cx="0" cy="2875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4626996" y="4283057"/>
            <a:ext cx="580179" cy="308051"/>
          </a:xfrm>
          <a:prstGeom prst="rect">
            <a:avLst/>
          </a:prstGeom>
          <a:noFill/>
        </p:spPr>
        <p:txBody>
          <a:bodyPr wrap="square" lIns="122191" tIns="61096" rIns="122191" bIns="61096" rtlCol="0">
            <a:spAutoFit/>
          </a:bodyPr>
          <a:lstStyle/>
          <a:p>
            <a:r>
              <a:rPr lang="zh-CN" altLang="en-US" sz="12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通过</a:t>
            </a:r>
            <a:endParaRPr lang="zh-CN" altLang="en-US" sz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5" name="流程图: 过程 114"/>
          <p:cNvSpPr/>
          <p:nvPr/>
        </p:nvSpPr>
        <p:spPr>
          <a:xfrm>
            <a:off x="3366676" y="8933087"/>
            <a:ext cx="2802456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院系负责人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复核并上报（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9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日前）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>
                <a:latin typeface="楷体" panose="02010609060101010101" pitchFamily="49" charset="-122"/>
                <a:ea typeface="楷体" panose="02010609060101010101" pitchFamily="49" charset="-122"/>
              </a:rPr>
              <a:t>填写意见</a:t>
            </a:r>
          </a:p>
        </p:txBody>
      </p:sp>
      <p:sp>
        <p:nvSpPr>
          <p:cNvPr id="64" name="流程图: 过程 63"/>
          <p:cNvSpPr/>
          <p:nvPr/>
        </p:nvSpPr>
        <p:spPr>
          <a:xfrm>
            <a:off x="3366677" y="11007737"/>
            <a:ext cx="2978746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审核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合同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单个或批量审核合同</a:t>
            </a:r>
            <a:endParaRPr lang="en-US" altLang="zh-CN" sz="1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5" name="流程图: 过程 104"/>
          <p:cNvSpPr/>
          <p:nvPr/>
        </p:nvSpPr>
        <p:spPr>
          <a:xfrm>
            <a:off x="3497281" y="11750393"/>
            <a:ext cx="2800358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院系负责人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复核并</a:t>
            </a:r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上报（</a:t>
            </a:r>
            <a:r>
              <a:rPr lang="en-US" altLang="zh-CN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12</a:t>
            </a:r>
            <a:r>
              <a:rPr lang="zh-CN" altLang="en-US" sz="1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日前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填写意见</a:t>
            </a:r>
            <a:endParaRPr lang="en-US" altLang="zh-CN" sz="1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79875" y="4807772"/>
            <a:ext cx="1766393" cy="98516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2191" tIns="61096" rIns="122191" bIns="61096" rtlCol="0">
            <a:spAutoFit/>
          </a:bodyPr>
          <a:lstStyle>
            <a:defPPr>
              <a:defRPr lang="zh-CN"/>
            </a:defPPr>
            <a:lvl1pPr algn="just">
              <a:defRPr sz="110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dirty="0"/>
              <a:t>若学</a:t>
            </a:r>
            <a:r>
              <a:rPr lang="zh-CN" altLang="en-US" sz="1400" dirty="0" smtClean="0"/>
              <a:t>生通过在线服务系统填写完整的信息，院系经办人可以忽略此步骤。</a:t>
            </a:r>
            <a:endParaRPr lang="zh-CN" altLang="en-US" sz="1400" dirty="0"/>
          </a:p>
        </p:txBody>
      </p:sp>
      <p:cxnSp>
        <p:nvCxnSpPr>
          <p:cNvPr id="186" name="直接箭头连接符 185"/>
          <p:cNvCxnSpPr>
            <a:endCxn id="101" idx="1"/>
          </p:cNvCxnSpPr>
          <p:nvPr/>
        </p:nvCxnSpPr>
        <p:spPr>
          <a:xfrm>
            <a:off x="2246359" y="4936093"/>
            <a:ext cx="569107" cy="44360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162841" y="7748662"/>
            <a:ext cx="1004391" cy="1416047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2191" tIns="61096" rIns="122191" bIns="61096" rtlCol="0">
            <a:spAutoFit/>
          </a:bodyPr>
          <a:lstStyle>
            <a:defPPr>
              <a:defRPr lang="zh-CN"/>
            </a:defPPr>
            <a:lvl1pPr algn="just">
              <a:defRPr sz="110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dirty="0" smtClean="0"/>
              <a:t>院系应采取一定方式在一定范围内对申请学生进行公示。</a:t>
            </a:r>
            <a:endParaRPr lang="zh-CN" altLang="en-US" sz="1400" dirty="0"/>
          </a:p>
        </p:txBody>
      </p:sp>
      <p:cxnSp>
        <p:nvCxnSpPr>
          <p:cNvPr id="78" name="直接箭头连接符 77"/>
          <p:cNvCxnSpPr>
            <a:stCxn id="73" idx="3"/>
            <a:endCxn id="115" idx="1"/>
          </p:cNvCxnSpPr>
          <p:nvPr/>
        </p:nvCxnSpPr>
        <p:spPr>
          <a:xfrm>
            <a:off x="2167232" y="8456686"/>
            <a:ext cx="1199444" cy="697215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流程图: 过程 88"/>
          <p:cNvSpPr/>
          <p:nvPr/>
        </p:nvSpPr>
        <p:spPr>
          <a:xfrm>
            <a:off x="3366676" y="10308549"/>
            <a:ext cx="2978747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※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院系经办人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签订合同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※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日前）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各院系组织学生签订</a:t>
            </a:r>
            <a:r>
              <a:rPr lang="en-US" altLang="zh-CN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借款合同</a:t>
            </a:r>
            <a:r>
              <a:rPr lang="en-US" altLang="zh-CN" sz="1200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en-US" altLang="zh-CN" sz="12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444701" y="9281120"/>
            <a:ext cx="1281189" cy="2062378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22191" tIns="61096" rIns="122191" bIns="61096" rtlCol="0">
            <a:spAutoFit/>
          </a:bodyPr>
          <a:lstStyle>
            <a:defPPr>
              <a:defRPr lang="zh-CN"/>
            </a:defPPr>
            <a:lvl1pPr algn="just">
              <a:defRPr sz="1100">
                <a:solidFill>
                  <a:schemeClr val="dk1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zh-CN" altLang="en-US" sz="1400" dirty="0" smtClean="0"/>
              <a:t>重点关注学生姓名、身份证号、申贷金额、申贷期限等信息，确定学生在每份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借款合同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上签字。</a:t>
            </a:r>
            <a:endParaRPr lang="zh-CN" altLang="en-US" sz="1400" dirty="0"/>
          </a:p>
        </p:txBody>
      </p:sp>
      <p:cxnSp>
        <p:nvCxnSpPr>
          <p:cNvPr id="134" name="直接箭头连接符 133"/>
          <p:cNvCxnSpPr/>
          <p:nvPr/>
        </p:nvCxnSpPr>
        <p:spPr>
          <a:xfrm>
            <a:off x="2745970" y="9657069"/>
            <a:ext cx="620767" cy="10285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流程图: 过程 90"/>
          <p:cNvSpPr/>
          <p:nvPr/>
        </p:nvSpPr>
        <p:spPr>
          <a:xfrm>
            <a:off x="3407763" y="9624549"/>
            <a:ext cx="2801440" cy="441627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2191" tIns="61096" rIns="122191" bIns="61096" rtlCol="0" anchor="ctr"/>
          <a:lstStyle/>
          <a:p>
            <a:pPr algn="ctr"/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待上级部门完成审查、审批完成</a:t>
            </a:r>
            <a:r>
              <a:rPr lang="zh-CN" altLang="en-US" sz="120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后</a:t>
            </a:r>
            <a:endParaRPr lang="en-US" altLang="zh-CN" sz="1200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96" name="直接箭头连接符 95"/>
          <p:cNvCxnSpPr/>
          <p:nvPr/>
        </p:nvCxnSpPr>
        <p:spPr>
          <a:xfrm>
            <a:off x="4745223" y="9418104"/>
            <a:ext cx="0" cy="206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直接箭头连接符 108"/>
          <p:cNvCxnSpPr/>
          <p:nvPr/>
        </p:nvCxnSpPr>
        <p:spPr>
          <a:xfrm>
            <a:off x="4750627" y="10066176"/>
            <a:ext cx="0" cy="206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接箭头连接符 109"/>
          <p:cNvCxnSpPr/>
          <p:nvPr/>
        </p:nvCxnSpPr>
        <p:spPr>
          <a:xfrm>
            <a:off x="4767904" y="10801292"/>
            <a:ext cx="0" cy="2064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接箭头连接符 111"/>
          <p:cNvCxnSpPr/>
          <p:nvPr/>
        </p:nvCxnSpPr>
        <p:spPr>
          <a:xfrm>
            <a:off x="4795658" y="11462361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直接箭头连接符 158"/>
          <p:cNvCxnSpPr/>
          <p:nvPr/>
        </p:nvCxnSpPr>
        <p:spPr>
          <a:xfrm flipH="1">
            <a:off x="4642299" y="4925864"/>
            <a:ext cx="1516" cy="179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直接箭头连接符 159"/>
          <p:cNvCxnSpPr/>
          <p:nvPr/>
        </p:nvCxnSpPr>
        <p:spPr>
          <a:xfrm flipH="1">
            <a:off x="4677854" y="5689714"/>
            <a:ext cx="1516" cy="179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直接箭头连接符 160"/>
          <p:cNvCxnSpPr/>
          <p:nvPr/>
        </p:nvCxnSpPr>
        <p:spPr>
          <a:xfrm flipH="1">
            <a:off x="4688784" y="6359890"/>
            <a:ext cx="1516" cy="179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直接箭头连接符 161"/>
          <p:cNvCxnSpPr/>
          <p:nvPr/>
        </p:nvCxnSpPr>
        <p:spPr>
          <a:xfrm flipH="1">
            <a:off x="4687268" y="7079649"/>
            <a:ext cx="1516" cy="179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直接箭头连接符 184"/>
          <p:cNvCxnSpPr/>
          <p:nvPr/>
        </p:nvCxnSpPr>
        <p:spPr>
          <a:xfrm>
            <a:off x="4647110" y="4295640"/>
            <a:ext cx="7784" cy="258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直接箭头连接符 186"/>
          <p:cNvCxnSpPr/>
          <p:nvPr/>
        </p:nvCxnSpPr>
        <p:spPr>
          <a:xfrm>
            <a:off x="4615820" y="3723366"/>
            <a:ext cx="5404" cy="216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1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8242</TotalTime>
  <Words>402</Words>
  <Application>Microsoft Office PowerPoint</Application>
  <PresentationFormat>A3 纸张(297x420 毫米)</PresentationFormat>
  <Paragraphs>42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楷体</vt:lpstr>
      <vt:lpstr>隶书</vt:lpstr>
      <vt:lpstr>宋体</vt:lpstr>
      <vt:lpstr>Calibri</vt:lpstr>
      <vt:lpstr>Constantia</vt:lpstr>
      <vt:lpstr>Wingdings 2</vt:lpstr>
      <vt:lpstr>流畅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CDB</dc:creator>
  <cp:lastModifiedBy>Windows 用户</cp:lastModifiedBy>
  <cp:revision>104</cp:revision>
  <cp:lastPrinted>2022-05-26T07:02:19Z</cp:lastPrinted>
  <dcterms:modified xsi:type="dcterms:W3CDTF">2022-08-31T06:37:05Z</dcterms:modified>
</cp:coreProperties>
</file>